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0" r:id="rId3"/>
    <p:sldId id="291" r:id="rId4"/>
    <p:sldId id="292" r:id="rId5"/>
    <p:sldId id="293" r:id="rId6"/>
    <p:sldId id="303" r:id="rId7"/>
    <p:sldId id="300" r:id="rId8"/>
    <p:sldId id="302" r:id="rId9"/>
    <p:sldId id="279" r:id="rId10"/>
    <p:sldId id="282" r:id="rId11"/>
    <p:sldId id="294" r:id="rId12"/>
    <p:sldId id="283" r:id="rId13"/>
    <p:sldId id="285" r:id="rId14"/>
    <p:sldId id="290" r:id="rId15"/>
    <p:sldId id="295" r:id="rId16"/>
    <p:sldId id="296" r:id="rId17"/>
    <p:sldId id="298" r:id="rId18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7265"/>
    <a:srgbClr val="8B1031"/>
    <a:srgbClr val="8D2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/>
    <p:restoredTop sz="94626"/>
  </p:normalViewPr>
  <p:slideViewPr>
    <p:cSldViewPr snapToGrid="0" snapToObjects="1">
      <p:cViewPr varScale="1">
        <p:scale>
          <a:sx n="83" d="100"/>
          <a:sy n="83" d="100"/>
        </p:scale>
        <p:origin x="978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amirez\Desktop\Yo\Eventos%20Multideportivos\Nacionales%20CONADE\Nacionales%202022\Calendario\Calendario_Regional_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Hoja1!$E$3</c:f>
              <c:strCache>
                <c:ptCount val="1"/>
                <c:pt idx="0">
                  <c:v>Ejecutados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Hoja1!$D$4:$D$6</c:f>
              <c:strCache>
                <c:ptCount val="3"/>
                <c:pt idx="0">
                  <c:v>Regionales </c:v>
                </c:pt>
                <c:pt idx="1">
                  <c:v>Macro Regionales</c:v>
                </c:pt>
                <c:pt idx="2">
                  <c:v>Nacional Clasificatorio</c:v>
                </c:pt>
              </c:strCache>
            </c:strRef>
          </c:cat>
          <c:val>
            <c:numRef>
              <c:f>Hoja1!$E$4:$E$6</c:f>
              <c:numCache>
                <c:formatCode>General</c:formatCode>
                <c:ptCount val="3"/>
                <c:pt idx="0">
                  <c:v>38</c:v>
                </c:pt>
                <c:pt idx="1">
                  <c:v>23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10-4832-988B-2B6F3F08D217}"/>
            </c:ext>
          </c:extLst>
        </c:ser>
        <c:ser>
          <c:idx val="1"/>
          <c:order val="1"/>
          <c:tx>
            <c:strRef>
              <c:f>Hoja1!$F$3</c:f>
              <c:strCache>
                <c:ptCount val="1"/>
                <c:pt idx="0">
                  <c:v>Por realizar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Hoja1!$D$4:$D$6</c:f>
              <c:strCache>
                <c:ptCount val="3"/>
                <c:pt idx="0">
                  <c:v>Regionales </c:v>
                </c:pt>
                <c:pt idx="1">
                  <c:v>Macro Regionales</c:v>
                </c:pt>
                <c:pt idx="2">
                  <c:v>Nacional Clasificatorio</c:v>
                </c:pt>
              </c:strCache>
            </c:strRef>
          </c:cat>
          <c:val>
            <c:numRef>
              <c:f>Hoja1!$F$4:$F$6</c:f>
              <c:numCache>
                <c:formatCode>General</c:formatCode>
                <c:ptCount val="3"/>
                <c:pt idx="0">
                  <c:v>20</c:v>
                </c:pt>
                <c:pt idx="1">
                  <c:v>41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10-4832-988B-2B6F3F08D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48492063"/>
        <c:axId val="2048492479"/>
      </c:barChart>
      <c:catAx>
        <c:axId val="20484920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48492479"/>
        <c:crosses val="autoZero"/>
        <c:auto val="1"/>
        <c:lblAlgn val="ctr"/>
        <c:lblOffset val="100"/>
        <c:noMultiLvlLbl val="0"/>
      </c:catAx>
      <c:valAx>
        <c:axId val="204849247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48492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09A17-6D02-6548-B755-81CC4B441D82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B884C-1B7F-A544-96FC-0C7F056637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75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A9D48-D45B-C348-B655-408EB4AE6D8C}" type="datetimeFigureOut">
              <a:rPr lang="es-MX" smtClean="0"/>
              <a:t>04/04/2022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9B3CF-99EE-B547-9E24-C8E159C25B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852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AD315-B244-4004-9A9A-7C7DA6A225A4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805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1240663"/>
            <a:ext cx="7772400" cy="1102519"/>
          </a:xfrm>
        </p:spPr>
        <p:txBody>
          <a:bodyPr>
            <a:normAutofit/>
          </a:bodyPr>
          <a:lstStyle>
            <a:lvl1pPr>
              <a:defRPr sz="3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557494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39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74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>
            <a:lvl1pPr>
              <a:defRPr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769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72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40846" y="205979"/>
            <a:ext cx="7686287" cy="857250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0847" y="1200151"/>
            <a:ext cx="7686286" cy="3185177"/>
          </a:xfrm>
        </p:spPr>
        <p:txBody>
          <a:bodyPr>
            <a:normAutofit/>
          </a:bodyPr>
          <a:lstStyle>
            <a:lvl1pPr>
              <a:defRPr sz="24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600" b="0" i="0">
                <a:latin typeface="Arial"/>
                <a:cs typeface="Arial"/>
              </a:defRPr>
            </a:lvl4pPr>
            <a:lvl5pPr>
              <a:defRPr sz="1600" b="0" i="0"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67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146440"/>
            <a:ext cx="7772400" cy="1021556"/>
          </a:xfrm>
        </p:spPr>
        <p:txBody>
          <a:bodyPr anchor="t">
            <a:normAutofit/>
          </a:bodyPr>
          <a:lstStyle>
            <a:lvl1pPr algn="l">
              <a:defRPr sz="3800" b="1" i="0" cap="all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021299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8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30832"/>
            <a:ext cx="4038600" cy="2545556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30832"/>
            <a:ext cx="4038600" cy="2545556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45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69597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49418"/>
            <a:ext cx="4040188" cy="2568982"/>
          </a:xfrm>
        </p:spPr>
        <p:txBody>
          <a:bodyPr>
            <a:normAutofit/>
          </a:bodyPr>
          <a:lstStyle>
            <a:lvl1pPr>
              <a:defRPr sz="1800" b="0" i="0">
                <a:latin typeface="Arial"/>
                <a:cs typeface="Arial"/>
              </a:defRPr>
            </a:lvl1pPr>
            <a:lvl2pPr>
              <a:defRPr sz="1600" b="0" i="0">
                <a:latin typeface="Arial"/>
                <a:cs typeface="Arial"/>
              </a:defRPr>
            </a:lvl2pPr>
            <a:lvl3pPr>
              <a:defRPr sz="1400" b="0" i="0">
                <a:latin typeface="Arial"/>
                <a:cs typeface="Arial"/>
              </a:defRPr>
            </a:lvl3pPr>
            <a:lvl4pPr>
              <a:defRPr sz="1200" b="0" i="0">
                <a:latin typeface="Arial"/>
                <a:cs typeface="Arial"/>
              </a:defRPr>
            </a:lvl4pPr>
            <a:lvl5pPr>
              <a:defRPr sz="12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369597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49418"/>
            <a:ext cx="4041775" cy="2568982"/>
          </a:xfrm>
        </p:spPr>
        <p:txBody>
          <a:bodyPr>
            <a:normAutofit/>
          </a:bodyPr>
          <a:lstStyle>
            <a:lvl1pPr>
              <a:defRPr sz="1800" b="0" i="0">
                <a:latin typeface="Arial"/>
                <a:cs typeface="Arial"/>
              </a:defRPr>
            </a:lvl1pPr>
            <a:lvl2pPr>
              <a:defRPr sz="1600" b="0" i="0">
                <a:latin typeface="Arial"/>
                <a:cs typeface="Arial"/>
              </a:defRPr>
            </a:lvl2pPr>
            <a:lvl3pPr>
              <a:defRPr sz="1400" b="0" i="0">
                <a:latin typeface="Arial"/>
                <a:cs typeface="Arial"/>
              </a:defRPr>
            </a:lvl3pPr>
            <a:lvl4pPr>
              <a:defRPr sz="1200" b="0" i="0">
                <a:latin typeface="Arial"/>
                <a:cs typeface="Arial"/>
              </a:defRPr>
            </a:lvl4pPr>
            <a:lvl5pPr>
              <a:defRPr sz="12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94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27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38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81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AF22-ABBB-6940-97D3-5553504EC40B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83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2800" b="1" i="0" kern="1200">
          <a:solidFill>
            <a:srgbClr val="8D2F8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>
            <a:cxnSpLocks/>
          </p:cNvCxnSpPr>
          <p:nvPr/>
        </p:nvCxnSpPr>
        <p:spPr>
          <a:xfrm>
            <a:off x="3523980" y="1670720"/>
            <a:ext cx="4485954" cy="0"/>
          </a:xfrm>
          <a:prstGeom prst="line">
            <a:avLst/>
          </a:prstGeom>
          <a:ln>
            <a:solidFill>
              <a:srgbClr val="8B10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ítulo 1">
            <a:extLst>
              <a:ext uri="{FF2B5EF4-FFF2-40B4-BE49-F238E27FC236}">
                <a16:creationId xmlns:a16="http://schemas.microsoft.com/office/drawing/2014/main" id="{25943AC2-238A-4399-834D-81ACE457109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91787" y="493874"/>
            <a:ext cx="6771189" cy="1103312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ES" sz="4000">
                <a:solidFill>
                  <a:srgbClr val="147265"/>
                </a:solidFill>
                <a:latin typeface="Arial"/>
                <a:ea typeface="+mj-ea"/>
                <a:cs typeface="Arial"/>
              </a:rPr>
              <a:t>Avances</a:t>
            </a:r>
            <a:r>
              <a:rPr lang="es-ES" sz="4000">
                <a:solidFill>
                  <a:srgbClr val="3B101A"/>
                </a:solidFill>
                <a:latin typeface="Montserrat ExtraBold" panose="00000900000000000000" pitchFamily="2" charset="0"/>
                <a:ea typeface="+mn-ea"/>
                <a:cs typeface="+mn-cs"/>
              </a:rPr>
              <a:t> </a:t>
            </a:r>
            <a:r>
              <a:rPr lang="es-ES" sz="4000">
                <a:solidFill>
                  <a:srgbClr val="147265"/>
                </a:solidFill>
                <a:latin typeface="Arial"/>
                <a:ea typeface="+mj-ea"/>
                <a:cs typeface="Arial"/>
              </a:rPr>
              <a:t>de</a:t>
            </a:r>
            <a:br>
              <a:rPr lang="es-ES" sz="4000">
                <a:solidFill>
                  <a:srgbClr val="147265"/>
                </a:solidFill>
                <a:latin typeface="Arial"/>
                <a:ea typeface="+mj-ea"/>
                <a:cs typeface="Arial"/>
              </a:rPr>
            </a:br>
            <a:r>
              <a:rPr lang="es-ES" sz="4000">
                <a:solidFill>
                  <a:srgbClr val="147265"/>
                </a:solidFill>
                <a:latin typeface="Arial"/>
                <a:ea typeface="+mj-ea"/>
                <a:cs typeface="Arial"/>
              </a:rPr>
              <a:t>Organización</a:t>
            </a:r>
            <a:endParaRPr lang="es-ES" sz="4000" dirty="0">
              <a:solidFill>
                <a:srgbClr val="147265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CFD7618-4887-44DE-B589-23D6232E7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465" y="1775265"/>
            <a:ext cx="2364748" cy="267371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B6C06CE-923E-4E5C-995C-23F283B8B92F}"/>
              </a:ext>
            </a:extLst>
          </p:cNvPr>
          <p:cNvSpPr txBox="1">
            <a:spLocks/>
          </p:cNvSpPr>
          <p:nvPr/>
        </p:nvSpPr>
        <p:spPr>
          <a:xfrm>
            <a:off x="885179" y="4162308"/>
            <a:ext cx="8229600" cy="425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000" b="1" dirty="0">
                <a:solidFill>
                  <a:srgbClr val="147265"/>
                </a:solidFill>
                <a:latin typeface="Arial"/>
                <a:cs typeface="Arial"/>
              </a:rPr>
              <a:t>Abril 4, 2022</a:t>
            </a:r>
          </a:p>
        </p:txBody>
      </p:sp>
    </p:spTree>
    <p:extLst>
      <p:ext uri="{BB962C8B-B14F-4D97-AF65-F5344CB8AC3E}">
        <p14:creationId xmlns:p14="http://schemas.microsoft.com/office/powerpoint/2010/main" val="392632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BC9F32C-9CD8-4CF2-9A29-1A9E11477743}"/>
              </a:ext>
            </a:extLst>
          </p:cNvPr>
          <p:cNvSpPr txBox="1">
            <a:spLocks/>
          </p:cNvSpPr>
          <p:nvPr/>
        </p:nvSpPr>
        <p:spPr>
          <a:xfrm>
            <a:off x="0" y="92466"/>
            <a:ext cx="9144000" cy="3190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147265"/>
                </a:solidFill>
                <a:latin typeface="Arial"/>
                <a:cs typeface="Arial"/>
              </a:rPr>
              <a:t>Sistema de Clasificación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C1214C0F-083E-458E-8315-D7D2F3E068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058110"/>
              </p:ext>
            </p:extLst>
          </p:nvPr>
        </p:nvGraphicFramePr>
        <p:xfrm>
          <a:off x="1256726" y="773912"/>
          <a:ext cx="6640830" cy="313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9393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BC9F32C-9CD8-4CF2-9A29-1A9E11477743}"/>
              </a:ext>
            </a:extLst>
          </p:cNvPr>
          <p:cNvSpPr txBox="1">
            <a:spLocks/>
          </p:cNvSpPr>
          <p:nvPr/>
        </p:nvSpPr>
        <p:spPr>
          <a:xfrm>
            <a:off x="0" y="92466"/>
            <a:ext cx="9144000" cy="3190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147265"/>
                </a:solidFill>
                <a:latin typeface="Arial"/>
                <a:cs typeface="Arial"/>
              </a:rPr>
              <a:t>Inscripciones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3566055-CCF8-413A-917B-8D488936D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57256"/>
              </p:ext>
            </p:extLst>
          </p:nvPr>
        </p:nvGraphicFramePr>
        <p:xfrm>
          <a:off x="755808" y="749975"/>
          <a:ext cx="7565232" cy="3138055"/>
        </p:xfrm>
        <a:graphic>
          <a:graphicData uri="http://schemas.openxmlformats.org/drawingml/2006/table">
            <a:tbl>
              <a:tblPr/>
              <a:tblGrid>
                <a:gridCol w="5082139">
                  <a:extLst>
                    <a:ext uri="{9D8B030D-6E8A-4147-A177-3AD203B41FA5}">
                      <a16:colId xmlns:a16="http://schemas.microsoft.com/office/drawing/2014/main" val="3923793445"/>
                    </a:ext>
                  </a:extLst>
                </a:gridCol>
                <a:gridCol w="1190054">
                  <a:extLst>
                    <a:ext uri="{9D8B030D-6E8A-4147-A177-3AD203B41FA5}">
                      <a16:colId xmlns:a16="http://schemas.microsoft.com/office/drawing/2014/main" val="3728041543"/>
                    </a:ext>
                  </a:extLst>
                </a:gridCol>
                <a:gridCol w="1293039">
                  <a:extLst>
                    <a:ext uri="{9D8B030D-6E8A-4147-A177-3AD203B41FA5}">
                      <a16:colId xmlns:a16="http://schemas.microsoft.com/office/drawing/2014/main" val="3429270584"/>
                    </a:ext>
                  </a:extLst>
                </a:gridCol>
              </a:tblGrid>
              <a:tr h="347231"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</a:pPr>
                      <a:r>
                        <a:rPr lang="es-MX" sz="1600" b="1" dirty="0">
                          <a:solidFill>
                            <a:srgbClr val="F2F2F2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ENTIDADES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271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55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95250" algn="ctr">
                        <a:lnSpc>
                          <a:spcPct val="100000"/>
                        </a:lnSpc>
                      </a:pPr>
                      <a:r>
                        <a:rPr lang="es-MX" sz="1600" b="1" dirty="0">
                          <a:solidFill>
                            <a:srgbClr val="F2F2F2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DIA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271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55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72415" algn="ctr">
                        <a:lnSpc>
                          <a:spcPct val="100000"/>
                        </a:lnSpc>
                      </a:pPr>
                      <a:r>
                        <a:rPr lang="es-MX" sz="1600" b="1" dirty="0">
                          <a:solidFill>
                            <a:srgbClr val="F2F2F2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FECHA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271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859628"/>
                  </a:ext>
                </a:extLst>
              </a:tr>
              <a:tr h="74723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</a:pPr>
                      <a:r>
                        <a:rPr lang="es-MX" sz="1600" dirty="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Estado de México, Guanajuato, Hidalgo, Querétaro e IMSS, Oaxaca, Puebla, U.N.A.M. y Veracruz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2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95250" algn="ctr">
                        <a:lnSpc>
                          <a:spcPct val="100000"/>
                        </a:lnSpc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Martes</a:t>
                      </a:r>
                      <a:endParaRPr lang="es-MX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2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92710">
                        <a:lnSpc>
                          <a:spcPct val="100000"/>
                        </a:lnSpc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 de Abril</a:t>
                      </a:r>
                      <a:endParaRPr lang="es-MX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2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375159"/>
                  </a:ext>
                </a:extLst>
              </a:tr>
              <a:tr h="74723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</a:pPr>
                      <a:r>
                        <a:rPr lang="es-MX" sz="1600" dirty="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Coahuila, Nuevo León, San Luís Potosí, y Tamaulipas, Aguascalientes, Chihuahua, Durango, Zacatecas e I.M.E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2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95250" algn="ctr">
                        <a:lnSpc>
                          <a:spcPct val="100000"/>
                        </a:lnSpc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Miércoles</a:t>
                      </a:r>
                      <a:endParaRPr lang="es-MX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2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 de Abril</a:t>
                      </a:r>
                      <a:endParaRPr lang="es-MX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2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626449"/>
                  </a:ext>
                </a:extLst>
              </a:tr>
              <a:tr h="50720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</a:pPr>
                      <a:r>
                        <a:rPr lang="es-MX" sz="1600" dirty="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Colima, Jalisco, Michoacán y Nayarit, Ciudad de México, Guerrero, I.P.N, Morelos, Tlaxcala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2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95250" algn="ctr">
                        <a:lnSpc>
                          <a:spcPct val="100000"/>
                        </a:lnSpc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Jueves</a:t>
                      </a:r>
                      <a:endParaRPr lang="es-MX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2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92710">
                        <a:lnSpc>
                          <a:spcPct val="100000"/>
                        </a:lnSpc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 de Abril</a:t>
                      </a:r>
                      <a:endParaRPr lang="es-MX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2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128372"/>
                  </a:ext>
                </a:extLst>
              </a:tr>
              <a:tr h="74723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</a:pPr>
                      <a:r>
                        <a:rPr lang="es-MX" sz="1600" dirty="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Baja California, Baja California Sur, Sonora, Sinaloa, Campeche, Chiapas, Quintana Roo, Tabasco y Yucatán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2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95250" algn="ctr">
                        <a:lnSpc>
                          <a:spcPct val="100000"/>
                        </a:lnSpc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Viernes</a:t>
                      </a:r>
                      <a:endParaRPr lang="es-MX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2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92710">
                        <a:lnSpc>
                          <a:spcPct val="100000"/>
                        </a:lnSpc>
                      </a:pPr>
                      <a:r>
                        <a:rPr lang="es-MX" sz="1600" dirty="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 de Abril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27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799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984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BC9F32C-9CD8-4CF2-9A29-1A9E11477743}"/>
              </a:ext>
            </a:extLst>
          </p:cNvPr>
          <p:cNvSpPr txBox="1">
            <a:spLocks/>
          </p:cNvSpPr>
          <p:nvPr/>
        </p:nvSpPr>
        <p:spPr>
          <a:xfrm>
            <a:off x="0" y="92466"/>
            <a:ext cx="9144000" cy="3190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147265"/>
                </a:solidFill>
                <a:latin typeface="Arial"/>
                <a:cs typeface="Arial"/>
              </a:rPr>
              <a:t>Periodo General de Competencias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2583BF-85AC-4BAF-96CE-8C3E8F011280}"/>
              </a:ext>
            </a:extLst>
          </p:cNvPr>
          <p:cNvSpPr txBox="1"/>
          <p:nvPr/>
        </p:nvSpPr>
        <p:spPr>
          <a:xfrm>
            <a:off x="246179" y="1452354"/>
            <a:ext cx="86690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23 mayo - 18 julio</a:t>
            </a:r>
          </a:p>
        </p:txBody>
      </p:sp>
    </p:spTree>
    <p:extLst>
      <p:ext uri="{BB962C8B-B14F-4D97-AF65-F5344CB8AC3E}">
        <p14:creationId xmlns:p14="http://schemas.microsoft.com/office/powerpoint/2010/main" val="763666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BC9F32C-9CD8-4CF2-9A29-1A9E11477743}"/>
              </a:ext>
            </a:extLst>
          </p:cNvPr>
          <p:cNvSpPr txBox="1">
            <a:spLocks/>
          </p:cNvSpPr>
          <p:nvPr/>
        </p:nvSpPr>
        <p:spPr>
          <a:xfrm>
            <a:off x="0" y="92466"/>
            <a:ext cx="9144000" cy="3190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147265"/>
                </a:solidFill>
                <a:latin typeface="Arial"/>
                <a:cs typeface="Arial"/>
              </a:rPr>
              <a:t>Dopaje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563B20-B8EB-49F8-840B-CEA2EE73BE36}"/>
              </a:ext>
            </a:extLst>
          </p:cNvPr>
          <p:cNvSpPr txBox="1"/>
          <p:nvPr/>
        </p:nvSpPr>
        <p:spPr>
          <a:xfrm>
            <a:off x="257754" y="1567235"/>
            <a:ext cx="86690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Se aplicarán pruebas de control antidopaje </a:t>
            </a:r>
          </a:p>
          <a:p>
            <a:pPr algn="ctr"/>
            <a:endParaRPr lang="es-ES" sz="3000" dirty="0">
              <a:latin typeface="Montserrat" panose="000005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s-ES" sz="3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Comité Nacional Antidopaje</a:t>
            </a:r>
            <a:endParaRPr lang="es-MX" sz="3000" dirty="0">
              <a:latin typeface="Montserrat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47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BC9F32C-9CD8-4CF2-9A29-1A9E11477743}"/>
              </a:ext>
            </a:extLst>
          </p:cNvPr>
          <p:cNvSpPr txBox="1">
            <a:spLocks/>
          </p:cNvSpPr>
          <p:nvPr/>
        </p:nvSpPr>
        <p:spPr>
          <a:xfrm>
            <a:off x="0" y="92466"/>
            <a:ext cx="9144000" cy="3190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147265"/>
                </a:solidFill>
                <a:latin typeface="Arial"/>
                <a:cs typeface="Arial"/>
              </a:rPr>
              <a:t>Participación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563B20-B8EB-49F8-840B-CEA2EE73BE36}"/>
              </a:ext>
            </a:extLst>
          </p:cNvPr>
          <p:cNvSpPr txBox="1"/>
          <p:nvPr/>
        </p:nvSpPr>
        <p:spPr>
          <a:xfrm>
            <a:off x="257754" y="1315775"/>
            <a:ext cx="866907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000" dirty="0"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19,000 deportistas</a:t>
            </a:r>
          </a:p>
          <a:p>
            <a:pPr algn="ctr"/>
            <a:endParaRPr lang="es-ES" sz="3000" dirty="0">
              <a:latin typeface="Montserrat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s-ES" sz="3000" dirty="0"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7,500 Staff de Competencia</a:t>
            </a:r>
          </a:p>
          <a:p>
            <a:pPr algn="ctr"/>
            <a:endParaRPr lang="es-ES" sz="3000" dirty="0">
              <a:latin typeface="Montserrat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s-ES" sz="3000" dirty="0"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26,500 participantes de 36 entidades</a:t>
            </a:r>
            <a:endParaRPr lang="es-MX" sz="3000" dirty="0">
              <a:latin typeface="Montserrat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47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BC9F32C-9CD8-4CF2-9A29-1A9E11477743}"/>
              </a:ext>
            </a:extLst>
          </p:cNvPr>
          <p:cNvSpPr txBox="1">
            <a:spLocks/>
          </p:cNvSpPr>
          <p:nvPr/>
        </p:nvSpPr>
        <p:spPr>
          <a:xfrm>
            <a:off x="0" y="92466"/>
            <a:ext cx="9144000" cy="3190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147265"/>
                </a:solidFill>
                <a:latin typeface="Arial"/>
                <a:cs typeface="Arial"/>
              </a:rPr>
              <a:t>Premiación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563B20-B8EB-49F8-840B-CEA2EE73BE36}"/>
              </a:ext>
            </a:extLst>
          </p:cNvPr>
          <p:cNvSpPr txBox="1"/>
          <p:nvPr/>
        </p:nvSpPr>
        <p:spPr>
          <a:xfrm>
            <a:off x="137161" y="881435"/>
            <a:ext cx="892682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000" dirty="0"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Entidad Ganadora Medallas</a:t>
            </a:r>
          </a:p>
          <a:p>
            <a:pPr algn="ctr"/>
            <a:endParaRPr lang="es-ES" sz="3000" dirty="0">
              <a:latin typeface="Montserrat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s-ES" sz="3000" dirty="0"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Entidad Ganadora por Deporte por Medallas</a:t>
            </a:r>
          </a:p>
          <a:p>
            <a:pPr algn="ctr"/>
            <a:endParaRPr lang="es-ES" sz="3000" dirty="0">
              <a:latin typeface="Montserrat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s-ES" sz="3000" dirty="0"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Deportistas Ganadores por Prueba</a:t>
            </a:r>
          </a:p>
          <a:p>
            <a:pPr algn="ctr"/>
            <a:endParaRPr lang="es-ES" sz="3000" dirty="0">
              <a:latin typeface="Montserrat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s-ES" sz="3000" dirty="0"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Beca Económica Deportiva</a:t>
            </a:r>
          </a:p>
        </p:txBody>
      </p:sp>
    </p:spTree>
    <p:extLst>
      <p:ext uri="{BB962C8B-B14F-4D97-AF65-F5344CB8AC3E}">
        <p14:creationId xmlns:p14="http://schemas.microsoft.com/office/powerpoint/2010/main" val="798831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BC9F32C-9CD8-4CF2-9A29-1A9E11477743}"/>
              </a:ext>
            </a:extLst>
          </p:cNvPr>
          <p:cNvSpPr txBox="1">
            <a:spLocks/>
          </p:cNvSpPr>
          <p:nvPr/>
        </p:nvSpPr>
        <p:spPr>
          <a:xfrm>
            <a:off x="0" y="92466"/>
            <a:ext cx="9144000" cy="3190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147265"/>
                </a:solidFill>
                <a:latin typeface="Arial"/>
                <a:cs typeface="Arial"/>
              </a:rPr>
              <a:t>Protocolo COVID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563B20-B8EB-49F8-840B-CEA2EE73BE36}"/>
              </a:ext>
            </a:extLst>
          </p:cNvPr>
          <p:cNvSpPr txBox="1"/>
          <p:nvPr/>
        </p:nvSpPr>
        <p:spPr>
          <a:xfrm>
            <a:off x="137161" y="1018595"/>
            <a:ext cx="892682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000" dirty="0"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De conformidad a las disposiciones de </a:t>
            </a:r>
          </a:p>
          <a:p>
            <a:pPr algn="ctr"/>
            <a:endParaRPr lang="es-ES" sz="3000" dirty="0">
              <a:latin typeface="Montserrat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s-ES" sz="3000" dirty="0"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Protección Civil entidad Sede y</a:t>
            </a:r>
          </a:p>
          <a:p>
            <a:pPr algn="ctr"/>
            <a:endParaRPr lang="es-ES" sz="3000" dirty="0">
              <a:latin typeface="Montserrat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s-ES" sz="3000" dirty="0"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Secretaría de Salud del Estado Sede.</a:t>
            </a:r>
          </a:p>
        </p:txBody>
      </p:sp>
    </p:spTree>
    <p:extLst>
      <p:ext uri="{BB962C8B-B14F-4D97-AF65-F5344CB8AC3E}">
        <p14:creationId xmlns:p14="http://schemas.microsoft.com/office/powerpoint/2010/main" val="670926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>
            <a:cxnSpLocks/>
          </p:cNvCxnSpPr>
          <p:nvPr/>
        </p:nvCxnSpPr>
        <p:spPr>
          <a:xfrm>
            <a:off x="3523980" y="1670720"/>
            <a:ext cx="4485954" cy="0"/>
          </a:xfrm>
          <a:prstGeom prst="line">
            <a:avLst/>
          </a:prstGeom>
          <a:ln>
            <a:solidFill>
              <a:srgbClr val="8B10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ítulo 1">
            <a:extLst>
              <a:ext uri="{FF2B5EF4-FFF2-40B4-BE49-F238E27FC236}">
                <a16:creationId xmlns:a16="http://schemas.microsoft.com/office/drawing/2014/main" id="{25943AC2-238A-4399-834D-81ACE457109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91787" y="493874"/>
            <a:ext cx="6771189" cy="1103312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ES" sz="4000">
                <a:solidFill>
                  <a:srgbClr val="147265"/>
                </a:solidFill>
                <a:latin typeface="Arial"/>
                <a:ea typeface="+mj-ea"/>
                <a:cs typeface="Arial"/>
              </a:rPr>
              <a:t>Avances</a:t>
            </a:r>
            <a:r>
              <a:rPr lang="es-ES" sz="4000">
                <a:solidFill>
                  <a:srgbClr val="3B101A"/>
                </a:solidFill>
                <a:latin typeface="Montserrat ExtraBold" panose="00000900000000000000" pitchFamily="2" charset="0"/>
                <a:ea typeface="+mn-ea"/>
                <a:cs typeface="+mn-cs"/>
              </a:rPr>
              <a:t> </a:t>
            </a:r>
            <a:r>
              <a:rPr lang="es-ES" sz="4000">
                <a:solidFill>
                  <a:srgbClr val="147265"/>
                </a:solidFill>
                <a:latin typeface="Arial"/>
                <a:ea typeface="+mj-ea"/>
                <a:cs typeface="Arial"/>
              </a:rPr>
              <a:t>de</a:t>
            </a:r>
            <a:br>
              <a:rPr lang="es-ES" sz="4000">
                <a:solidFill>
                  <a:srgbClr val="147265"/>
                </a:solidFill>
                <a:latin typeface="Arial"/>
                <a:ea typeface="+mj-ea"/>
                <a:cs typeface="Arial"/>
              </a:rPr>
            </a:br>
            <a:r>
              <a:rPr lang="es-ES" sz="4000">
                <a:solidFill>
                  <a:srgbClr val="147265"/>
                </a:solidFill>
                <a:latin typeface="Arial"/>
                <a:ea typeface="+mj-ea"/>
                <a:cs typeface="Arial"/>
              </a:rPr>
              <a:t>Organización</a:t>
            </a:r>
            <a:endParaRPr lang="es-ES" sz="4000" dirty="0">
              <a:solidFill>
                <a:srgbClr val="147265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CFD7618-4887-44DE-B589-23D6232E7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465" y="1775265"/>
            <a:ext cx="2364748" cy="267371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B6C06CE-923E-4E5C-995C-23F283B8B92F}"/>
              </a:ext>
            </a:extLst>
          </p:cNvPr>
          <p:cNvSpPr txBox="1">
            <a:spLocks/>
          </p:cNvSpPr>
          <p:nvPr/>
        </p:nvSpPr>
        <p:spPr>
          <a:xfrm>
            <a:off x="885179" y="4162308"/>
            <a:ext cx="8229600" cy="425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000" b="1" dirty="0">
                <a:solidFill>
                  <a:srgbClr val="147265"/>
                </a:solidFill>
                <a:latin typeface="Arial"/>
                <a:cs typeface="Arial"/>
              </a:rPr>
              <a:t>Abril 4, 2022</a:t>
            </a:r>
          </a:p>
        </p:txBody>
      </p:sp>
    </p:spTree>
    <p:extLst>
      <p:ext uri="{BB962C8B-B14F-4D97-AF65-F5344CB8AC3E}">
        <p14:creationId xmlns:p14="http://schemas.microsoft.com/office/powerpoint/2010/main" val="136920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BC9F32C-9CD8-4CF2-9A29-1A9E11477743}"/>
              </a:ext>
            </a:extLst>
          </p:cNvPr>
          <p:cNvSpPr txBox="1">
            <a:spLocks/>
          </p:cNvSpPr>
          <p:nvPr/>
        </p:nvSpPr>
        <p:spPr>
          <a:xfrm>
            <a:off x="0" y="104041"/>
            <a:ext cx="9144000" cy="3190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147265"/>
                </a:solidFill>
                <a:latin typeface="Arial"/>
                <a:cs typeface="Arial"/>
              </a:rPr>
              <a:t>Sistema de Clasificación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563B20-B8EB-49F8-840B-CEA2EE73BE36}"/>
              </a:ext>
            </a:extLst>
          </p:cNvPr>
          <p:cNvSpPr txBox="1"/>
          <p:nvPr/>
        </p:nvSpPr>
        <p:spPr>
          <a:xfrm>
            <a:off x="806394" y="455675"/>
            <a:ext cx="8223307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100" b="1" dirty="0">
                <a:solidFill>
                  <a:srgbClr val="147265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Estatal</a:t>
            </a:r>
          </a:p>
          <a:p>
            <a:pPr algn="just"/>
            <a:endParaRPr lang="es-MX" sz="2100" dirty="0">
              <a:latin typeface="Montserrat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s-MX" sz="2100" dirty="0">
              <a:latin typeface="Montserrat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6881B42-C005-4A0E-88C6-F3B70D0DF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252509"/>
              </p:ext>
            </p:extLst>
          </p:nvPr>
        </p:nvGraphicFramePr>
        <p:xfrm>
          <a:off x="1364455" y="963477"/>
          <a:ext cx="6476526" cy="2792728"/>
        </p:xfrm>
        <a:graphic>
          <a:graphicData uri="http://schemas.openxmlformats.org/drawingml/2006/table">
            <a:tbl>
              <a:tblPr firstRow="1" firstCol="1" bandRow="1"/>
              <a:tblGrid>
                <a:gridCol w="503780">
                  <a:extLst>
                    <a:ext uri="{9D8B030D-6E8A-4147-A177-3AD203B41FA5}">
                      <a16:colId xmlns:a16="http://schemas.microsoft.com/office/drawing/2014/main" val="2105711751"/>
                    </a:ext>
                  </a:extLst>
                </a:gridCol>
                <a:gridCol w="2541308">
                  <a:extLst>
                    <a:ext uri="{9D8B030D-6E8A-4147-A177-3AD203B41FA5}">
                      <a16:colId xmlns:a16="http://schemas.microsoft.com/office/drawing/2014/main" val="546582004"/>
                    </a:ext>
                  </a:extLst>
                </a:gridCol>
                <a:gridCol w="127289">
                  <a:extLst>
                    <a:ext uri="{9D8B030D-6E8A-4147-A177-3AD203B41FA5}">
                      <a16:colId xmlns:a16="http://schemas.microsoft.com/office/drawing/2014/main" val="2233461552"/>
                    </a:ext>
                  </a:extLst>
                </a:gridCol>
                <a:gridCol w="762841">
                  <a:extLst>
                    <a:ext uri="{9D8B030D-6E8A-4147-A177-3AD203B41FA5}">
                      <a16:colId xmlns:a16="http://schemas.microsoft.com/office/drawing/2014/main" val="2885563191"/>
                    </a:ext>
                  </a:extLst>
                </a:gridCol>
                <a:gridCol w="2541308">
                  <a:extLst>
                    <a:ext uri="{9D8B030D-6E8A-4147-A177-3AD203B41FA5}">
                      <a16:colId xmlns:a16="http://schemas.microsoft.com/office/drawing/2014/main" val="105833223"/>
                    </a:ext>
                  </a:extLst>
                </a:gridCol>
              </a:tblGrid>
              <a:tr h="314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DISCIPLINAS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DISCIPLINAS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635552"/>
                  </a:ext>
                </a:extLst>
              </a:tr>
              <a:tr h="314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Basquetbol 3X3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Raquetbol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727565"/>
                  </a:ext>
                </a:extLst>
              </a:tr>
              <a:tr h="314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Breaking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Remo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142914"/>
                  </a:ext>
                </a:extLst>
              </a:tr>
              <a:tr h="314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Canotaje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Skateboarding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627630"/>
                  </a:ext>
                </a:extLst>
              </a:tr>
              <a:tr h="314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Escalada Deportiva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Surfing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412659"/>
                  </a:ext>
                </a:extLst>
              </a:tr>
              <a:tr h="589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Hockey In Line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Tiro Deportivo (Armas de fuego)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929388"/>
                  </a:ext>
                </a:extLst>
              </a:tr>
              <a:tr h="314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Hockey sobre Pasto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Tiro con Arco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911896"/>
                  </a:ext>
                </a:extLst>
              </a:tr>
              <a:tr h="314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Golf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Vela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432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60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BC9F32C-9CD8-4CF2-9A29-1A9E11477743}"/>
              </a:ext>
            </a:extLst>
          </p:cNvPr>
          <p:cNvSpPr txBox="1">
            <a:spLocks/>
          </p:cNvSpPr>
          <p:nvPr/>
        </p:nvSpPr>
        <p:spPr>
          <a:xfrm>
            <a:off x="0" y="92466"/>
            <a:ext cx="9144000" cy="3190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147265"/>
                </a:solidFill>
                <a:latin typeface="Arial"/>
                <a:cs typeface="Arial"/>
              </a:rPr>
              <a:t>Sistema de Clasificación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563B20-B8EB-49F8-840B-CEA2EE73BE36}"/>
              </a:ext>
            </a:extLst>
          </p:cNvPr>
          <p:cNvSpPr txBox="1"/>
          <p:nvPr/>
        </p:nvSpPr>
        <p:spPr>
          <a:xfrm>
            <a:off x="806394" y="455679"/>
            <a:ext cx="822330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100" b="1" dirty="0">
                <a:solidFill>
                  <a:srgbClr val="147265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Regional</a:t>
            </a:r>
            <a:r>
              <a:rPr lang="es-MX" sz="2100" dirty="0"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65A96F1-C49D-4447-B055-DB11DE98B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765990"/>
              </p:ext>
            </p:extLst>
          </p:nvPr>
        </p:nvGraphicFramePr>
        <p:xfrm>
          <a:off x="1357313" y="1141868"/>
          <a:ext cx="6426519" cy="2712881"/>
        </p:xfrm>
        <a:graphic>
          <a:graphicData uri="http://schemas.openxmlformats.org/drawingml/2006/table">
            <a:tbl>
              <a:tblPr firstRow="1" firstCol="1" bandRow="1"/>
              <a:tblGrid>
                <a:gridCol w="497343">
                  <a:extLst>
                    <a:ext uri="{9D8B030D-6E8A-4147-A177-3AD203B41FA5}">
                      <a16:colId xmlns:a16="http://schemas.microsoft.com/office/drawing/2014/main" val="3703389505"/>
                    </a:ext>
                  </a:extLst>
                </a:gridCol>
                <a:gridCol w="2508837">
                  <a:extLst>
                    <a:ext uri="{9D8B030D-6E8A-4147-A177-3AD203B41FA5}">
                      <a16:colId xmlns:a16="http://schemas.microsoft.com/office/drawing/2014/main" val="2838878674"/>
                    </a:ext>
                  </a:extLst>
                </a:gridCol>
                <a:gridCol w="125663">
                  <a:extLst>
                    <a:ext uri="{9D8B030D-6E8A-4147-A177-3AD203B41FA5}">
                      <a16:colId xmlns:a16="http://schemas.microsoft.com/office/drawing/2014/main" val="2762726057"/>
                    </a:ext>
                  </a:extLst>
                </a:gridCol>
                <a:gridCol w="799997">
                  <a:extLst>
                    <a:ext uri="{9D8B030D-6E8A-4147-A177-3AD203B41FA5}">
                      <a16:colId xmlns:a16="http://schemas.microsoft.com/office/drawing/2014/main" val="188990084"/>
                    </a:ext>
                  </a:extLst>
                </a:gridCol>
                <a:gridCol w="2494679">
                  <a:extLst>
                    <a:ext uri="{9D8B030D-6E8A-4147-A177-3AD203B41FA5}">
                      <a16:colId xmlns:a16="http://schemas.microsoft.com/office/drawing/2014/main" val="1751322688"/>
                    </a:ext>
                  </a:extLst>
                </a:gridCol>
              </a:tblGrid>
              <a:tr h="530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 b="1" dirty="0" err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endParaRPr lang="es-MX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DISCIPLINAS</a:t>
                      </a:r>
                      <a:endParaRPr lang="es-MX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DISCIPLINAS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64709"/>
                  </a:ext>
                </a:extLst>
              </a:tr>
              <a:tr h="589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dirty="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Ajedrez</a:t>
                      </a:r>
                      <a:endParaRPr lang="es-MX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 dirty="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MX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Levantamiento de Pesas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065124"/>
                  </a:ext>
                </a:extLst>
              </a:tr>
              <a:tr h="530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Boxeo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Taekwondo</a:t>
                      </a:r>
                      <a:endParaRPr lang="es-MX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339788"/>
                  </a:ext>
                </a:extLst>
              </a:tr>
              <a:tr h="530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Charrería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dirty="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Tiro Deportivo (Aire)</a:t>
                      </a:r>
                      <a:endParaRPr lang="es-MX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047069"/>
                  </a:ext>
                </a:extLst>
              </a:tr>
              <a:tr h="530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Karate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dirty="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Triatlón</a:t>
                      </a:r>
                      <a:endParaRPr lang="es-MX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663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69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BC9F32C-9CD8-4CF2-9A29-1A9E11477743}"/>
              </a:ext>
            </a:extLst>
          </p:cNvPr>
          <p:cNvSpPr txBox="1">
            <a:spLocks/>
          </p:cNvSpPr>
          <p:nvPr/>
        </p:nvSpPr>
        <p:spPr>
          <a:xfrm>
            <a:off x="0" y="92466"/>
            <a:ext cx="9144000" cy="3190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147265"/>
                </a:solidFill>
                <a:latin typeface="Arial"/>
                <a:cs typeface="Arial"/>
              </a:rPr>
              <a:t>Sistema de Clasificación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563B20-B8EB-49F8-840B-CEA2EE73BE36}"/>
              </a:ext>
            </a:extLst>
          </p:cNvPr>
          <p:cNvSpPr txBox="1"/>
          <p:nvPr/>
        </p:nvSpPr>
        <p:spPr>
          <a:xfrm>
            <a:off x="806394" y="444102"/>
            <a:ext cx="822330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100" b="1" dirty="0">
                <a:solidFill>
                  <a:srgbClr val="147265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Macro Regional</a:t>
            </a:r>
            <a:r>
              <a:rPr lang="es-MX" sz="2100" dirty="0"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s-MX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68AF4A2-5D82-4D1A-A59E-2C0AEAB5B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96068"/>
              </p:ext>
            </p:extLst>
          </p:nvPr>
        </p:nvGraphicFramePr>
        <p:xfrm>
          <a:off x="1368743" y="1145538"/>
          <a:ext cx="6380799" cy="3227670"/>
        </p:xfrm>
        <a:graphic>
          <a:graphicData uri="http://schemas.openxmlformats.org/drawingml/2006/table">
            <a:tbl>
              <a:tblPr firstRow="1" firstCol="1" bandRow="1"/>
              <a:tblGrid>
                <a:gridCol w="493805">
                  <a:extLst>
                    <a:ext uri="{9D8B030D-6E8A-4147-A177-3AD203B41FA5}">
                      <a16:colId xmlns:a16="http://schemas.microsoft.com/office/drawing/2014/main" val="4279047180"/>
                    </a:ext>
                  </a:extLst>
                </a:gridCol>
                <a:gridCol w="2490989">
                  <a:extLst>
                    <a:ext uri="{9D8B030D-6E8A-4147-A177-3AD203B41FA5}">
                      <a16:colId xmlns:a16="http://schemas.microsoft.com/office/drawing/2014/main" val="3704366018"/>
                    </a:ext>
                  </a:extLst>
                </a:gridCol>
                <a:gridCol w="124769">
                  <a:extLst>
                    <a:ext uri="{9D8B030D-6E8A-4147-A177-3AD203B41FA5}">
                      <a16:colId xmlns:a16="http://schemas.microsoft.com/office/drawing/2014/main" val="1032285802"/>
                    </a:ext>
                  </a:extLst>
                </a:gridCol>
                <a:gridCol w="794305">
                  <a:extLst>
                    <a:ext uri="{9D8B030D-6E8A-4147-A177-3AD203B41FA5}">
                      <a16:colId xmlns:a16="http://schemas.microsoft.com/office/drawing/2014/main" val="1454594310"/>
                    </a:ext>
                  </a:extLst>
                </a:gridCol>
                <a:gridCol w="2476931">
                  <a:extLst>
                    <a:ext uri="{9D8B030D-6E8A-4147-A177-3AD203B41FA5}">
                      <a16:colId xmlns:a16="http://schemas.microsoft.com/office/drawing/2014/main" val="2203373414"/>
                    </a:ext>
                  </a:extLst>
                </a:gridCol>
              </a:tblGrid>
              <a:tr h="358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DISCIPLINAS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DISCIPLINAS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123942"/>
                  </a:ext>
                </a:extLst>
              </a:tr>
              <a:tr h="358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Atletismo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Judo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303915"/>
                  </a:ext>
                </a:extLst>
              </a:tr>
              <a:tr h="358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Basquetbol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Luchas Asociadas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747127"/>
                  </a:ext>
                </a:extLst>
              </a:tr>
              <a:tr h="358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Béisbol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Softbol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707897"/>
                  </a:ext>
                </a:extLst>
              </a:tr>
              <a:tr h="358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Boliche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Tenis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918649"/>
                  </a:ext>
                </a:extLst>
              </a:tr>
              <a:tr h="358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Ciclismo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Tenis de Mesa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793129"/>
                  </a:ext>
                </a:extLst>
              </a:tr>
              <a:tr h="358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Frontón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Voleibol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717178"/>
                  </a:ext>
                </a:extLst>
              </a:tr>
              <a:tr h="358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Futbol Asociación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Voleibol de Playa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55100"/>
                  </a:ext>
                </a:extLst>
              </a:tr>
              <a:tr h="358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Handball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dirty="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35" marR="0" marT="27146" marB="1333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647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242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BC9F32C-9CD8-4CF2-9A29-1A9E11477743}"/>
              </a:ext>
            </a:extLst>
          </p:cNvPr>
          <p:cNvSpPr txBox="1">
            <a:spLocks/>
          </p:cNvSpPr>
          <p:nvPr/>
        </p:nvSpPr>
        <p:spPr>
          <a:xfrm>
            <a:off x="0" y="92466"/>
            <a:ext cx="9144000" cy="3190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147265"/>
                </a:solidFill>
                <a:latin typeface="Arial"/>
                <a:cs typeface="Arial"/>
              </a:rPr>
              <a:t>Sistema de Clasificación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563B20-B8EB-49F8-840B-CEA2EE73BE36}"/>
              </a:ext>
            </a:extLst>
          </p:cNvPr>
          <p:cNvSpPr txBox="1"/>
          <p:nvPr/>
        </p:nvSpPr>
        <p:spPr>
          <a:xfrm>
            <a:off x="806394" y="444098"/>
            <a:ext cx="822330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100" b="1" dirty="0">
                <a:solidFill>
                  <a:srgbClr val="147265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Evento Nacional Clasificatorio:</a:t>
            </a:r>
            <a:endParaRPr lang="es-MX" sz="2400" b="1" dirty="0">
              <a:solidFill>
                <a:srgbClr val="14726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3CFFC5E-398E-4DC7-AB9E-659946454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765543"/>
              </p:ext>
            </p:extLst>
          </p:nvPr>
        </p:nvGraphicFramePr>
        <p:xfrm>
          <a:off x="1364601" y="1154347"/>
          <a:ext cx="6407945" cy="2792728"/>
        </p:xfrm>
        <a:graphic>
          <a:graphicData uri="http://schemas.openxmlformats.org/drawingml/2006/table">
            <a:tbl>
              <a:tblPr firstRow="1" firstCol="1" bandRow="1"/>
              <a:tblGrid>
                <a:gridCol w="498445">
                  <a:extLst>
                    <a:ext uri="{9D8B030D-6E8A-4147-A177-3AD203B41FA5}">
                      <a16:colId xmlns:a16="http://schemas.microsoft.com/office/drawing/2014/main" val="3652466971"/>
                    </a:ext>
                  </a:extLst>
                </a:gridCol>
                <a:gridCol w="2514398">
                  <a:extLst>
                    <a:ext uri="{9D8B030D-6E8A-4147-A177-3AD203B41FA5}">
                      <a16:colId xmlns:a16="http://schemas.microsoft.com/office/drawing/2014/main" val="245238732"/>
                    </a:ext>
                  </a:extLst>
                </a:gridCol>
                <a:gridCol w="125941">
                  <a:extLst>
                    <a:ext uri="{9D8B030D-6E8A-4147-A177-3AD203B41FA5}">
                      <a16:colId xmlns:a16="http://schemas.microsoft.com/office/drawing/2014/main" val="3953860232"/>
                    </a:ext>
                  </a:extLst>
                </a:gridCol>
                <a:gridCol w="754763">
                  <a:extLst>
                    <a:ext uri="{9D8B030D-6E8A-4147-A177-3AD203B41FA5}">
                      <a16:colId xmlns:a16="http://schemas.microsoft.com/office/drawing/2014/main" val="1275135323"/>
                    </a:ext>
                  </a:extLst>
                </a:gridCol>
                <a:gridCol w="2514398">
                  <a:extLst>
                    <a:ext uri="{9D8B030D-6E8A-4147-A177-3AD203B41FA5}">
                      <a16:colId xmlns:a16="http://schemas.microsoft.com/office/drawing/2014/main" val="1493512701"/>
                    </a:ext>
                  </a:extLst>
                </a:gridCol>
              </a:tblGrid>
              <a:tr h="314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DISCIPLINAS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DISCIPLINAS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301031"/>
                  </a:ext>
                </a:extLst>
              </a:tr>
              <a:tr h="314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Aguas Abiertas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Natación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369848"/>
                  </a:ext>
                </a:extLst>
              </a:tr>
              <a:tr h="314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Bádminton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Natación Artística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177182"/>
                  </a:ext>
                </a:extLst>
              </a:tr>
              <a:tr h="589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Clavados 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Patinaje Velocidad y Artístico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733850"/>
                  </a:ext>
                </a:extLst>
              </a:tr>
              <a:tr h="314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Esgrima 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Pentatlón Moderno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496046"/>
                  </a:ext>
                </a:extLst>
              </a:tr>
              <a:tr h="314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Gimnasia Artística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Polo Acuático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278984"/>
                  </a:ext>
                </a:extLst>
              </a:tr>
              <a:tr h="314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Gimnasia Rítmica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Squash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798774"/>
                  </a:ext>
                </a:extLst>
              </a:tr>
              <a:tr h="314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Gimnasia Trampolín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sz="18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dirty="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Rugby Siete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27146" marB="13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768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42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BC9F32C-9CD8-4CF2-9A29-1A9E11477743}"/>
              </a:ext>
            </a:extLst>
          </p:cNvPr>
          <p:cNvSpPr txBox="1">
            <a:spLocks/>
          </p:cNvSpPr>
          <p:nvPr/>
        </p:nvSpPr>
        <p:spPr>
          <a:xfrm>
            <a:off x="0" y="92466"/>
            <a:ext cx="9144000" cy="3190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147265"/>
                </a:solidFill>
                <a:latin typeface="Arial"/>
                <a:cs typeface="Arial"/>
              </a:rPr>
              <a:t>Reuniones de Planeación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563B20-B8EB-49F8-840B-CEA2EE73BE36}"/>
              </a:ext>
            </a:extLst>
          </p:cNvPr>
          <p:cNvSpPr txBox="1"/>
          <p:nvPr/>
        </p:nvSpPr>
        <p:spPr>
          <a:xfrm>
            <a:off x="806394" y="617720"/>
            <a:ext cx="822330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100" b="1" dirty="0">
                <a:solidFill>
                  <a:srgbClr val="147265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Inscripciones Etapa Regional y Macro Regional</a:t>
            </a:r>
            <a:endParaRPr lang="es-MX" sz="2400" b="1" dirty="0">
              <a:solidFill>
                <a:srgbClr val="14726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860754-A188-4F32-940E-FEF9C2BA83C2}"/>
              </a:ext>
            </a:extLst>
          </p:cNvPr>
          <p:cNvSpPr txBox="1"/>
          <p:nvPr/>
        </p:nvSpPr>
        <p:spPr>
          <a:xfrm>
            <a:off x="300943" y="1510231"/>
            <a:ext cx="85768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r>
              <a:rPr lang="es-ES" sz="2400" dirty="0"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Cobertura Virtual</a:t>
            </a:r>
          </a:p>
          <a:p>
            <a:endParaRPr lang="es-ES" sz="2400" dirty="0">
              <a:latin typeface="Montserrat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sz="2400" b="1" dirty="0"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s-ES" sz="2400" dirty="0"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Cobertura Presencial</a:t>
            </a:r>
          </a:p>
          <a:p>
            <a:endParaRPr lang="es-ES" sz="2400" dirty="0">
              <a:latin typeface="Montserrat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sz="2400" b="1" dirty="0"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s-ES" sz="2400" dirty="0"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Pendiente de realización</a:t>
            </a:r>
            <a:endParaRPr lang="es-MX" sz="2400" dirty="0">
              <a:latin typeface="Montserrat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1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BC9F32C-9CD8-4CF2-9A29-1A9E11477743}"/>
              </a:ext>
            </a:extLst>
          </p:cNvPr>
          <p:cNvSpPr txBox="1">
            <a:spLocks/>
          </p:cNvSpPr>
          <p:nvPr/>
        </p:nvSpPr>
        <p:spPr>
          <a:xfrm>
            <a:off x="0" y="92466"/>
            <a:ext cx="9144000" cy="3190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147265"/>
                </a:solidFill>
                <a:latin typeface="Arial"/>
                <a:cs typeface="Arial"/>
              </a:rPr>
              <a:t>Reuniones de Planeación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563B20-B8EB-49F8-840B-CEA2EE73BE36}"/>
              </a:ext>
            </a:extLst>
          </p:cNvPr>
          <p:cNvSpPr txBox="1"/>
          <p:nvPr/>
        </p:nvSpPr>
        <p:spPr>
          <a:xfrm>
            <a:off x="806394" y="617720"/>
            <a:ext cx="822330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100" b="1" dirty="0">
                <a:solidFill>
                  <a:srgbClr val="147265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Etapa Regional y Macro Regional</a:t>
            </a:r>
            <a:endParaRPr lang="es-MX" sz="2400" b="1" dirty="0">
              <a:solidFill>
                <a:srgbClr val="14726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860754-A188-4F32-940E-FEF9C2BA83C2}"/>
              </a:ext>
            </a:extLst>
          </p:cNvPr>
          <p:cNvSpPr txBox="1"/>
          <p:nvPr/>
        </p:nvSpPr>
        <p:spPr>
          <a:xfrm>
            <a:off x="300943" y="1081964"/>
            <a:ext cx="8576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16 Reuniones de Trabajo Virtuales:</a:t>
            </a:r>
          </a:p>
          <a:p>
            <a:r>
              <a:rPr lang="es-MX" sz="2400" dirty="0"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3 Reunión de Trabajo Presenciales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E20C5C-F19B-4379-A75C-41380CAA0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4" t="20074" r="12152" b="11991"/>
          <a:stretch/>
        </p:blipFill>
        <p:spPr>
          <a:xfrm flipH="1">
            <a:off x="1901248" y="2002417"/>
            <a:ext cx="5341192" cy="273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12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BC9F32C-9CD8-4CF2-9A29-1A9E11477743}"/>
              </a:ext>
            </a:extLst>
          </p:cNvPr>
          <p:cNvSpPr txBox="1">
            <a:spLocks/>
          </p:cNvSpPr>
          <p:nvPr/>
        </p:nvSpPr>
        <p:spPr>
          <a:xfrm>
            <a:off x="0" y="92466"/>
            <a:ext cx="9144000" cy="3190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147265"/>
                </a:solidFill>
                <a:latin typeface="Arial"/>
                <a:cs typeface="Arial"/>
              </a:rPr>
              <a:t>Reuniones de Planeación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563B20-B8EB-49F8-840B-CEA2EE73BE36}"/>
              </a:ext>
            </a:extLst>
          </p:cNvPr>
          <p:cNvSpPr txBox="1"/>
          <p:nvPr/>
        </p:nvSpPr>
        <p:spPr>
          <a:xfrm>
            <a:off x="806394" y="444097"/>
            <a:ext cx="822330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100" b="1" dirty="0">
                <a:solidFill>
                  <a:srgbClr val="147265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Final Nacional</a:t>
            </a:r>
            <a:endParaRPr lang="es-MX" sz="2400" b="1" dirty="0">
              <a:solidFill>
                <a:srgbClr val="14726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860754-A188-4F32-940E-FEF9C2BA83C2}"/>
              </a:ext>
            </a:extLst>
          </p:cNvPr>
          <p:cNvSpPr txBox="1"/>
          <p:nvPr/>
        </p:nvSpPr>
        <p:spPr>
          <a:xfrm>
            <a:off x="162046" y="804167"/>
            <a:ext cx="8867655" cy="1838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300" dirty="0"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8 Reuniones de Trabajo Virtuales</a:t>
            </a:r>
          </a:p>
          <a:p>
            <a:r>
              <a:rPr lang="es-MX" sz="1050" dirty="0"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MX" sz="2000" dirty="0">
              <a:latin typeface="Montserrat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MX" sz="2300" dirty="0"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3 Reuniones de Trabajo Presenciales con Sede y Subsedes</a:t>
            </a:r>
          </a:p>
          <a:p>
            <a:r>
              <a:rPr lang="es-MX" sz="1000" dirty="0"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MX" sz="2300" dirty="0">
              <a:latin typeface="Montserrat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MX" sz="2300" dirty="0"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48 Reunión con las Direcciones Técnicas y Asociaciones Deportivas Nacionales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5CB7A7-0C1F-4F8F-BE8C-F4C4B749F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5" t="20074" r="12784" b="11991"/>
          <a:stretch/>
        </p:blipFill>
        <p:spPr>
          <a:xfrm>
            <a:off x="4668799" y="2301066"/>
            <a:ext cx="4313156" cy="222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9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64D06FF-2033-4B77-9824-775993C564A6}"/>
              </a:ext>
            </a:extLst>
          </p:cNvPr>
          <p:cNvCxnSpPr>
            <a:cxnSpLocks/>
          </p:cNvCxnSpPr>
          <p:nvPr/>
        </p:nvCxnSpPr>
        <p:spPr>
          <a:xfrm>
            <a:off x="98204" y="2182089"/>
            <a:ext cx="8899743" cy="56554"/>
          </a:xfrm>
          <a:prstGeom prst="straightConnector1">
            <a:avLst/>
          </a:prstGeom>
          <a:ln w="57150">
            <a:solidFill>
              <a:srgbClr val="10312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9D2044D-FCC4-4D4D-82A5-7F76D3C58F7C}"/>
              </a:ext>
            </a:extLst>
          </p:cNvPr>
          <p:cNvCxnSpPr>
            <a:cxnSpLocks/>
          </p:cNvCxnSpPr>
          <p:nvPr/>
        </p:nvCxnSpPr>
        <p:spPr>
          <a:xfrm>
            <a:off x="8724751" y="1919740"/>
            <a:ext cx="0" cy="6432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17ADFDE-CB1C-4CB7-8A10-0FDD1B78D149}"/>
              </a:ext>
            </a:extLst>
          </p:cNvPr>
          <p:cNvSpPr txBox="1"/>
          <p:nvPr/>
        </p:nvSpPr>
        <p:spPr>
          <a:xfrm flipH="1">
            <a:off x="6030356" y="1769454"/>
            <a:ext cx="264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Montserrat" panose="00000500000000000000" pitchFamily="2" charset="0"/>
              </a:rPr>
              <a:t>Mayo – Julio</a:t>
            </a:r>
            <a:endParaRPr lang="es-MX" dirty="0">
              <a:latin typeface="Montserrat" panose="00000500000000000000" pitchFamily="2" charset="0"/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1AC10960-09FE-4F7C-A9F1-EC2DA337A122}"/>
              </a:ext>
            </a:extLst>
          </p:cNvPr>
          <p:cNvCxnSpPr>
            <a:cxnSpLocks/>
          </p:cNvCxnSpPr>
          <p:nvPr/>
        </p:nvCxnSpPr>
        <p:spPr>
          <a:xfrm flipH="1">
            <a:off x="68132" y="1596112"/>
            <a:ext cx="4140263" cy="10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B9FBCD9D-6CA6-417B-8085-691A56A7692B}"/>
              </a:ext>
            </a:extLst>
          </p:cNvPr>
          <p:cNvCxnSpPr>
            <a:cxnSpLocks/>
          </p:cNvCxnSpPr>
          <p:nvPr/>
        </p:nvCxnSpPr>
        <p:spPr>
          <a:xfrm>
            <a:off x="4911249" y="1584537"/>
            <a:ext cx="4191476" cy="334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A6A68FE-5DF8-48FF-A74F-F005397A1DC4}"/>
              </a:ext>
            </a:extLst>
          </p:cNvPr>
          <p:cNvSpPr txBox="1"/>
          <p:nvPr/>
        </p:nvSpPr>
        <p:spPr>
          <a:xfrm>
            <a:off x="4195014" y="1446037"/>
            <a:ext cx="7649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50" dirty="0">
                <a:latin typeface="Montserrat ExtraBold" panose="00000900000000000000" pitchFamily="2" charset="0"/>
              </a:rPr>
              <a:t>2 0 2 2</a:t>
            </a:r>
            <a:endParaRPr lang="es-MX" sz="1350" dirty="0">
              <a:latin typeface="Montserrat ExtraBold" panose="00000900000000000000" pitchFamily="2" charset="0"/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D3B1FBB3-27D4-4F28-855D-97948216201B}"/>
              </a:ext>
            </a:extLst>
          </p:cNvPr>
          <p:cNvSpPr txBox="1"/>
          <p:nvPr/>
        </p:nvSpPr>
        <p:spPr>
          <a:xfrm>
            <a:off x="5983480" y="2308712"/>
            <a:ext cx="274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Montserrat" panose="00000500000000000000" pitchFamily="2" charset="0"/>
              </a:rPr>
              <a:t>Final Nacional</a:t>
            </a:r>
            <a:endParaRPr lang="es-MX" dirty="0">
              <a:latin typeface="Montserrat" panose="00000500000000000000" pitchFamily="2" charset="0"/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B15E0445-B814-4A1A-8275-EC72246A67A5}"/>
              </a:ext>
            </a:extLst>
          </p:cNvPr>
          <p:cNvSpPr txBox="1"/>
          <p:nvPr/>
        </p:nvSpPr>
        <p:spPr>
          <a:xfrm flipH="1">
            <a:off x="284205" y="68674"/>
            <a:ext cx="8588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147265"/>
                </a:solidFill>
                <a:latin typeface="Arial"/>
                <a:ea typeface="+mj-ea"/>
                <a:cs typeface="Arial"/>
              </a:rPr>
              <a:t>Línea del Tiempo</a:t>
            </a:r>
          </a:p>
          <a:p>
            <a:pPr algn="ctr"/>
            <a:r>
              <a:rPr lang="es-ES" sz="2800" b="1" dirty="0">
                <a:solidFill>
                  <a:srgbClr val="147265"/>
                </a:solidFill>
                <a:latin typeface="Arial"/>
                <a:ea typeface="+mj-ea"/>
                <a:cs typeface="Arial"/>
              </a:rPr>
              <a:t>Nacionales CONADE 2022</a:t>
            </a:r>
            <a:endParaRPr lang="es-MX" sz="2800" b="1" dirty="0">
              <a:solidFill>
                <a:srgbClr val="147265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C0AAFD12-5983-4B25-AA19-0FBDB5C0F464}"/>
              </a:ext>
            </a:extLst>
          </p:cNvPr>
          <p:cNvSpPr txBox="1"/>
          <p:nvPr/>
        </p:nvSpPr>
        <p:spPr>
          <a:xfrm>
            <a:off x="3042055" y="2313445"/>
            <a:ext cx="30828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700" dirty="0">
                <a:latin typeface="Montserrat" panose="00000500000000000000" pitchFamily="2" charset="0"/>
              </a:rPr>
              <a:t>Inscripción Nacional</a:t>
            </a:r>
          </a:p>
          <a:p>
            <a:pPr algn="ctr"/>
            <a:r>
              <a:rPr lang="es-ES" sz="1700" dirty="0">
                <a:latin typeface="Montserrat" panose="00000500000000000000" pitchFamily="2" charset="0"/>
              </a:rPr>
              <a:t>Reunión Técnica Nacional</a:t>
            </a:r>
            <a:endParaRPr lang="es-MX" sz="1700" dirty="0">
              <a:latin typeface="Montserrat" panose="00000500000000000000" pitchFamily="2" charset="0"/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B324CFDD-ACF3-4C4B-B88E-05A0AC77F45B}"/>
              </a:ext>
            </a:extLst>
          </p:cNvPr>
          <p:cNvSpPr txBox="1"/>
          <p:nvPr/>
        </p:nvSpPr>
        <p:spPr>
          <a:xfrm>
            <a:off x="231357" y="2285442"/>
            <a:ext cx="302999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700" dirty="0">
                <a:latin typeface="Montserrat" panose="00000500000000000000" pitchFamily="2" charset="0"/>
              </a:rPr>
              <a:t>Regionales</a:t>
            </a:r>
          </a:p>
          <a:p>
            <a:pPr algn="ctr"/>
            <a:r>
              <a:rPr lang="es-ES" sz="1700" dirty="0">
                <a:latin typeface="Montserrat" panose="00000500000000000000" pitchFamily="2" charset="0"/>
              </a:rPr>
              <a:t>Macro Regionales </a:t>
            </a:r>
          </a:p>
          <a:p>
            <a:pPr algn="ctr"/>
            <a:r>
              <a:rPr lang="es-ES" sz="1700" dirty="0">
                <a:latin typeface="Montserrat" panose="00000500000000000000" pitchFamily="2" charset="0"/>
              </a:rPr>
              <a:t>Nacionales Clasificatorios</a:t>
            </a:r>
            <a:endParaRPr lang="es-MX" sz="1700" dirty="0">
              <a:latin typeface="Montserrat" panose="00000500000000000000" pitchFamily="2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AA4D2CEC-C6DA-4BAD-8233-DA060208A4FE}"/>
              </a:ext>
            </a:extLst>
          </p:cNvPr>
          <p:cNvSpPr txBox="1"/>
          <p:nvPr/>
        </p:nvSpPr>
        <p:spPr>
          <a:xfrm flipH="1">
            <a:off x="433972" y="1796685"/>
            <a:ext cx="269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Montserrat" panose="00000500000000000000" pitchFamily="2" charset="0"/>
              </a:rPr>
              <a:t>Febrero – Abril</a:t>
            </a:r>
            <a:endParaRPr lang="es-MX" dirty="0">
              <a:latin typeface="Montserrat" panose="00000500000000000000" pitchFamily="2" charset="0"/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B75D4BCE-6828-489E-BC4C-DE2A27C2807E}"/>
              </a:ext>
            </a:extLst>
          </p:cNvPr>
          <p:cNvSpPr txBox="1"/>
          <p:nvPr/>
        </p:nvSpPr>
        <p:spPr>
          <a:xfrm flipH="1">
            <a:off x="3157316" y="1776683"/>
            <a:ext cx="277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Montserrat" panose="00000500000000000000" pitchFamily="2" charset="0"/>
              </a:rPr>
              <a:t>Abril</a:t>
            </a:r>
            <a:endParaRPr lang="es-MX" dirty="0">
              <a:latin typeface="Montserrat" panose="00000500000000000000" pitchFamily="2" charset="0"/>
            </a:endParaRP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270F7380-0DDA-45EF-8729-3B4FEED70AC4}"/>
              </a:ext>
            </a:extLst>
          </p:cNvPr>
          <p:cNvCxnSpPr>
            <a:cxnSpLocks/>
          </p:cNvCxnSpPr>
          <p:nvPr/>
        </p:nvCxnSpPr>
        <p:spPr>
          <a:xfrm>
            <a:off x="5983479" y="1910090"/>
            <a:ext cx="0" cy="6432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CA8A6CE1-387D-4B55-BBE0-304DCFDEE719}"/>
              </a:ext>
            </a:extLst>
          </p:cNvPr>
          <p:cNvCxnSpPr>
            <a:cxnSpLocks/>
          </p:cNvCxnSpPr>
          <p:nvPr/>
        </p:nvCxnSpPr>
        <p:spPr>
          <a:xfrm>
            <a:off x="416045" y="1898518"/>
            <a:ext cx="0" cy="6432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4AB23915-5A88-4D8A-8F7B-F346384D2A87}"/>
              </a:ext>
            </a:extLst>
          </p:cNvPr>
          <p:cNvCxnSpPr>
            <a:cxnSpLocks/>
          </p:cNvCxnSpPr>
          <p:nvPr/>
        </p:nvCxnSpPr>
        <p:spPr>
          <a:xfrm>
            <a:off x="3124530" y="1910092"/>
            <a:ext cx="0" cy="6432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2226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Documental de viaj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518</Words>
  <Application>Microsoft Office PowerPoint</Application>
  <PresentationFormat>Presentación en pantalla (16:9)</PresentationFormat>
  <Paragraphs>236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Montserrat</vt:lpstr>
      <vt:lpstr>Montserrat ExtraBold</vt:lpstr>
      <vt:lpstr>Times New Roman</vt:lpstr>
      <vt:lpstr>Tema de Office</vt:lpstr>
      <vt:lpstr>Avances de Organización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Avances de Organización</vt:lpstr>
    </vt:vector>
  </TitlesOfParts>
  <Company>UAEH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 UAEH</dc:creator>
  <cp:lastModifiedBy>ARTURO RAMIREZ JAIME</cp:lastModifiedBy>
  <cp:revision>35</cp:revision>
  <dcterms:created xsi:type="dcterms:W3CDTF">2019-07-10T20:07:53Z</dcterms:created>
  <dcterms:modified xsi:type="dcterms:W3CDTF">2022-04-04T19:00:13Z</dcterms:modified>
</cp:coreProperties>
</file>