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A76A"/>
    <a:srgbClr val="147265"/>
    <a:srgbClr val="FFFFFF"/>
    <a:srgbClr val="8B1031"/>
    <a:srgbClr val="8D2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34"/>
    <p:restoredTop sz="91972"/>
  </p:normalViewPr>
  <p:slideViewPr>
    <p:cSldViewPr snapToGrid="0" snapToObjects="1">
      <p:cViewPr varScale="1">
        <p:scale>
          <a:sx n="70" d="100"/>
          <a:sy n="70" d="100"/>
        </p:scale>
        <p:origin x="184" y="480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147265"/>
            </a:solidFill>
            <a:ln>
              <a:noFill/>
            </a:ln>
          </c:spPr>
          <c:dPt>
            <c:idx val="0"/>
            <c:bubble3D val="0"/>
            <c:spPr>
              <a:solidFill>
                <a:srgbClr val="14726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A0-0241-B42F-258BE16A26D3}"/>
              </c:ext>
            </c:extLst>
          </c:dPt>
          <c:dPt>
            <c:idx val="1"/>
            <c:bubble3D val="0"/>
            <c:spPr>
              <a:solidFill>
                <a:srgbClr val="CCA7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A0-0241-B42F-258BE16A26D3}"/>
              </c:ext>
            </c:extLst>
          </c:dPt>
          <c:dPt>
            <c:idx val="2"/>
            <c:bubble3D val="0"/>
            <c:spPr>
              <a:solidFill>
                <a:srgbClr val="14726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A0-0241-B42F-258BE16A26D3}"/>
              </c:ext>
            </c:extLst>
          </c:dPt>
          <c:dPt>
            <c:idx val="3"/>
            <c:bubble3D val="0"/>
            <c:spPr>
              <a:solidFill>
                <a:srgbClr val="14726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A0-0241-B42F-258BE16A26D3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A0-0241-B42F-258BE16A26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147265"/>
            </a:solidFill>
            <a:ln>
              <a:noFill/>
            </a:ln>
          </c:spPr>
          <c:dPt>
            <c:idx val="0"/>
            <c:bubble3D val="0"/>
            <c:spPr>
              <a:solidFill>
                <a:srgbClr val="14726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D2-5243-8537-8DC543064440}"/>
              </c:ext>
            </c:extLst>
          </c:dPt>
          <c:dPt>
            <c:idx val="1"/>
            <c:bubble3D val="0"/>
            <c:spPr>
              <a:solidFill>
                <a:srgbClr val="CCA7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AD2-5243-8537-8DC543064440}"/>
              </c:ext>
            </c:extLst>
          </c:dPt>
          <c:dPt>
            <c:idx val="2"/>
            <c:bubble3D val="0"/>
            <c:spPr>
              <a:solidFill>
                <a:srgbClr val="14726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8E-EF46-A735-6C1F3CDC0BDD}"/>
              </c:ext>
            </c:extLst>
          </c:dPt>
          <c:dPt>
            <c:idx val="3"/>
            <c:bubble3D val="0"/>
            <c:spPr>
              <a:solidFill>
                <a:srgbClr val="14726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8E-EF46-A735-6C1F3CDC0BDD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2-5243-8537-8DC5430644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147265"/>
            </a:solidFill>
            <a:ln>
              <a:noFill/>
            </a:ln>
          </c:spPr>
          <c:dPt>
            <c:idx val="0"/>
            <c:bubble3D val="0"/>
            <c:spPr>
              <a:solidFill>
                <a:srgbClr val="14726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A0-0241-B42F-258BE16A26D3}"/>
              </c:ext>
            </c:extLst>
          </c:dPt>
          <c:dPt>
            <c:idx val="1"/>
            <c:bubble3D val="0"/>
            <c:spPr>
              <a:solidFill>
                <a:srgbClr val="CCA76A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A0-0241-B42F-258BE16A26D3}"/>
              </c:ext>
            </c:extLst>
          </c:dPt>
          <c:dPt>
            <c:idx val="2"/>
            <c:bubble3D val="0"/>
            <c:spPr>
              <a:solidFill>
                <a:srgbClr val="14726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A0-0241-B42F-258BE16A26D3}"/>
              </c:ext>
            </c:extLst>
          </c:dPt>
          <c:dPt>
            <c:idx val="3"/>
            <c:bubble3D val="0"/>
            <c:spPr>
              <a:solidFill>
                <a:srgbClr val="14726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A0-0241-B42F-258BE16A26D3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11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A0-0241-B42F-258BE16A26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4/4/22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04/04/22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44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9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4/4/22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raloriasocial@conade.gob.m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7432" y="760541"/>
            <a:ext cx="4485954" cy="1102519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rgbClr val="CCA76A"/>
                </a:solidFill>
                <a:latin typeface="Montserrat" pitchFamily="2" charset="77"/>
              </a:rPr>
              <a:t>PROGRAMA DE </a:t>
            </a:r>
            <a:r>
              <a:rPr lang="es-ES" sz="3600" dirty="0">
                <a:solidFill>
                  <a:srgbClr val="147265"/>
                </a:solidFill>
                <a:latin typeface="Montserrat ExtraBold" pitchFamily="2" charset="77"/>
              </a:rPr>
              <a:t>CONTRALORÍA</a:t>
            </a:r>
            <a:br>
              <a:rPr lang="es-ES" sz="3600" dirty="0">
                <a:solidFill>
                  <a:srgbClr val="147265"/>
                </a:solidFill>
                <a:latin typeface="Montserrat ExtraBold" pitchFamily="2" charset="77"/>
              </a:rPr>
            </a:br>
            <a:r>
              <a:rPr lang="es-ES" sz="3600" dirty="0">
                <a:solidFill>
                  <a:srgbClr val="147265"/>
                </a:solidFill>
                <a:latin typeface="Montserrat ExtraBold" pitchFamily="2" charset="77"/>
              </a:rPr>
              <a:t>SOCIAL</a:t>
            </a: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4137434" y="2075837"/>
            <a:ext cx="4485954" cy="0"/>
          </a:xfrm>
          <a:prstGeom prst="line">
            <a:avLst/>
          </a:prstGeom>
          <a:ln>
            <a:solidFill>
              <a:srgbClr val="8B1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FCA1D0E-2CB5-EE41-B1A7-4ED3FC6EC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51663" y="2138563"/>
            <a:ext cx="2057492" cy="20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¿Quiénes participan en la Contraloría Social?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725497-D6F9-A445-AD29-7D7FD067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9167" y="1958770"/>
            <a:ext cx="1642536" cy="141258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6DDBC57-1C47-C846-A48C-8BEABE17EB0B}"/>
              </a:ext>
            </a:extLst>
          </p:cNvPr>
          <p:cNvSpPr/>
          <p:nvPr/>
        </p:nvSpPr>
        <p:spPr>
          <a:xfrm>
            <a:off x="552679" y="1697503"/>
            <a:ext cx="1707238" cy="1707238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ítulo 22">
            <a:extLst>
              <a:ext uri="{FF2B5EF4-FFF2-40B4-BE49-F238E27FC236}">
                <a16:creationId xmlns:a16="http://schemas.microsoft.com/office/drawing/2014/main" id="{A8B141ED-9E68-2346-B5CF-642DECA3BB35}"/>
              </a:ext>
            </a:extLst>
          </p:cNvPr>
          <p:cNvSpPr txBox="1">
            <a:spLocks/>
          </p:cNvSpPr>
          <p:nvPr/>
        </p:nvSpPr>
        <p:spPr>
          <a:xfrm>
            <a:off x="2891737" y="1622855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Elaborar los criterios y procedimientos para el seguimiento de las actividades de promoción de la Contraloría Social.</a:t>
            </a:r>
          </a:p>
        </p:txBody>
      </p:sp>
      <p:sp>
        <p:nvSpPr>
          <p:cNvPr id="30" name="Título 22">
            <a:extLst>
              <a:ext uri="{FF2B5EF4-FFF2-40B4-BE49-F238E27FC236}">
                <a16:creationId xmlns:a16="http://schemas.microsoft.com/office/drawing/2014/main" id="{9CDF154A-B8C0-9E45-B5D6-269D60831B61}"/>
              </a:ext>
            </a:extLst>
          </p:cNvPr>
          <p:cNvSpPr txBox="1">
            <a:spLocks/>
          </p:cNvSpPr>
          <p:nvPr/>
        </p:nvSpPr>
        <p:spPr>
          <a:xfrm>
            <a:off x="2891738" y="2789191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Revisar y validar los documentos Normativos y anexos que se utilizarán durante el desarrollo de las actividades de Contraloría Social.</a:t>
            </a:r>
          </a:p>
        </p:txBody>
      </p:sp>
    </p:spTree>
    <p:extLst>
      <p:ext uri="{BB962C8B-B14F-4D97-AF65-F5344CB8AC3E}">
        <p14:creationId xmlns:p14="http://schemas.microsoft.com/office/powerpoint/2010/main" val="9668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¿Quiénes participan en la Contraloría Social?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725497-D6F9-A445-AD29-7D7FD067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9962" y="1513736"/>
            <a:ext cx="1642534" cy="141258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6DDBC57-1C47-C846-A48C-8BEABE17EB0B}"/>
              </a:ext>
            </a:extLst>
          </p:cNvPr>
          <p:cNvSpPr/>
          <p:nvPr/>
        </p:nvSpPr>
        <p:spPr>
          <a:xfrm>
            <a:off x="729962" y="1366407"/>
            <a:ext cx="1707238" cy="1707238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ítulo 22">
            <a:extLst>
              <a:ext uri="{FF2B5EF4-FFF2-40B4-BE49-F238E27FC236}">
                <a16:creationId xmlns:a16="http://schemas.microsoft.com/office/drawing/2014/main" id="{A8B141ED-9E68-2346-B5CF-642DECA3BB35}"/>
              </a:ext>
            </a:extLst>
          </p:cNvPr>
          <p:cNvSpPr txBox="1">
            <a:spLocks/>
          </p:cNvSpPr>
          <p:nvPr/>
        </p:nvSpPr>
        <p:spPr>
          <a:xfrm>
            <a:off x="2891737" y="1305619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Contactar a las Instancias Ejecutoras para que designen a un Enlace de Contraloría Social, quien desarrollará las actividades de Contraloría Social.</a:t>
            </a:r>
          </a:p>
        </p:txBody>
      </p:sp>
      <p:sp>
        <p:nvSpPr>
          <p:cNvPr id="30" name="Título 22">
            <a:extLst>
              <a:ext uri="{FF2B5EF4-FFF2-40B4-BE49-F238E27FC236}">
                <a16:creationId xmlns:a16="http://schemas.microsoft.com/office/drawing/2014/main" id="{9CDF154A-B8C0-9E45-B5D6-269D60831B61}"/>
              </a:ext>
            </a:extLst>
          </p:cNvPr>
          <p:cNvSpPr txBox="1">
            <a:spLocks/>
          </p:cNvSpPr>
          <p:nvPr/>
        </p:nvSpPr>
        <p:spPr>
          <a:xfrm>
            <a:off x="2891737" y="2269675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Proporcionar los formatos, materiales de difusión y capacitación, así como realizar la capacitación del Enlace asignado.</a:t>
            </a:r>
          </a:p>
        </p:txBody>
      </p:sp>
      <p:sp>
        <p:nvSpPr>
          <p:cNvPr id="8" name="Título 22">
            <a:extLst>
              <a:ext uri="{FF2B5EF4-FFF2-40B4-BE49-F238E27FC236}">
                <a16:creationId xmlns:a16="http://schemas.microsoft.com/office/drawing/2014/main" id="{4227D3A7-4A43-A84B-B8D3-2E8C7E64E752}"/>
              </a:ext>
            </a:extLst>
          </p:cNvPr>
          <p:cNvSpPr txBox="1">
            <a:spLocks/>
          </p:cNvSpPr>
          <p:nvPr/>
        </p:nvSpPr>
        <p:spPr>
          <a:xfrm>
            <a:off x="762314" y="3073645"/>
            <a:ext cx="1642533" cy="8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INSTANCIA NORMATIVA</a:t>
            </a:r>
            <a:endParaRPr lang="es-MX" sz="1600" dirty="0">
              <a:solidFill>
                <a:srgbClr val="CCA76A"/>
              </a:solidFill>
              <a:latin typeface="Montserrat" pitchFamily="2" charset="77"/>
            </a:endParaRPr>
          </a:p>
        </p:txBody>
      </p:sp>
      <p:sp>
        <p:nvSpPr>
          <p:cNvPr id="9" name="Título 22">
            <a:extLst>
              <a:ext uri="{FF2B5EF4-FFF2-40B4-BE49-F238E27FC236}">
                <a16:creationId xmlns:a16="http://schemas.microsoft.com/office/drawing/2014/main" id="{1DC42FD7-6AFF-B14A-ADD6-8F466DCD4296}"/>
              </a:ext>
            </a:extLst>
          </p:cNvPr>
          <p:cNvSpPr txBox="1">
            <a:spLocks/>
          </p:cNvSpPr>
          <p:nvPr/>
        </p:nvSpPr>
        <p:spPr>
          <a:xfrm>
            <a:off x="2891736" y="3229735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Brindar asesoría y seguimiento durante todo el desarrollo de las actividades.</a:t>
            </a:r>
          </a:p>
        </p:txBody>
      </p:sp>
    </p:spTree>
    <p:extLst>
      <p:ext uri="{BB962C8B-B14F-4D97-AF65-F5344CB8AC3E}">
        <p14:creationId xmlns:p14="http://schemas.microsoft.com/office/powerpoint/2010/main" val="242821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¿Quiénes participan en la Contraloría Social?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725497-D6F9-A445-AD29-7D7FD067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9962" y="1513736"/>
            <a:ext cx="1642534" cy="1412579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6DDBC57-1C47-C846-A48C-8BEABE17EB0B}"/>
              </a:ext>
            </a:extLst>
          </p:cNvPr>
          <p:cNvSpPr/>
          <p:nvPr/>
        </p:nvSpPr>
        <p:spPr>
          <a:xfrm>
            <a:off x="729962" y="1366407"/>
            <a:ext cx="1707238" cy="1707238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ítulo 22">
            <a:extLst>
              <a:ext uri="{FF2B5EF4-FFF2-40B4-BE49-F238E27FC236}">
                <a16:creationId xmlns:a16="http://schemas.microsoft.com/office/drawing/2014/main" id="{A8B141ED-9E68-2346-B5CF-642DECA3BB35}"/>
              </a:ext>
            </a:extLst>
          </p:cNvPr>
          <p:cNvSpPr txBox="1">
            <a:spLocks/>
          </p:cNvSpPr>
          <p:nvPr/>
        </p:nvSpPr>
        <p:spPr>
          <a:xfrm>
            <a:off x="2891737" y="1081681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Convocar a los beneficiarios de la línea de acción que vigilará para conformar un comité de Contraloría Social. </a:t>
            </a:r>
          </a:p>
        </p:txBody>
      </p:sp>
      <p:sp>
        <p:nvSpPr>
          <p:cNvPr id="30" name="Título 22">
            <a:extLst>
              <a:ext uri="{FF2B5EF4-FFF2-40B4-BE49-F238E27FC236}">
                <a16:creationId xmlns:a16="http://schemas.microsoft.com/office/drawing/2014/main" id="{9CDF154A-B8C0-9E45-B5D6-269D60831B61}"/>
              </a:ext>
            </a:extLst>
          </p:cNvPr>
          <p:cNvSpPr txBox="1">
            <a:spLocks/>
          </p:cNvSpPr>
          <p:nvPr/>
        </p:nvSpPr>
        <p:spPr>
          <a:xfrm>
            <a:off x="2891735" y="1846075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Llevar a cabo las reuniones de capacitación y proporcionará al Comité de Contraloría Social información referente de la Línea de Acción que vigilará, en forma completa, oportuna y veraz. </a:t>
            </a:r>
          </a:p>
        </p:txBody>
      </p:sp>
      <p:sp>
        <p:nvSpPr>
          <p:cNvPr id="8" name="Título 22">
            <a:extLst>
              <a:ext uri="{FF2B5EF4-FFF2-40B4-BE49-F238E27FC236}">
                <a16:creationId xmlns:a16="http://schemas.microsoft.com/office/drawing/2014/main" id="{4227D3A7-4A43-A84B-B8D3-2E8C7E64E752}"/>
              </a:ext>
            </a:extLst>
          </p:cNvPr>
          <p:cNvSpPr txBox="1">
            <a:spLocks/>
          </p:cNvSpPr>
          <p:nvPr/>
        </p:nvSpPr>
        <p:spPr>
          <a:xfrm>
            <a:off x="762314" y="3073645"/>
            <a:ext cx="1642533" cy="8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INSTANCIA EJECUTORA</a:t>
            </a:r>
            <a:endParaRPr lang="es-MX" sz="1600" dirty="0">
              <a:solidFill>
                <a:srgbClr val="CCA76A"/>
              </a:solidFill>
              <a:latin typeface="Montserrat" pitchFamily="2" charset="77"/>
            </a:endParaRPr>
          </a:p>
        </p:txBody>
      </p:sp>
      <p:sp>
        <p:nvSpPr>
          <p:cNvPr id="9" name="Título 22">
            <a:extLst>
              <a:ext uri="{FF2B5EF4-FFF2-40B4-BE49-F238E27FC236}">
                <a16:creationId xmlns:a16="http://schemas.microsoft.com/office/drawing/2014/main" id="{1DC42FD7-6AFF-B14A-ADD6-8F466DCD4296}"/>
              </a:ext>
            </a:extLst>
          </p:cNvPr>
          <p:cNvSpPr txBox="1">
            <a:spLocks/>
          </p:cNvSpPr>
          <p:nvPr/>
        </p:nvSpPr>
        <p:spPr>
          <a:xfrm>
            <a:off x="2891735" y="2650248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Recopilar los informes realizados por el comité, así como las quejas o denuncias presentadas por el comité o los beneficiarios. </a:t>
            </a:r>
          </a:p>
        </p:txBody>
      </p:sp>
      <p:sp>
        <p:nvSpPr>
          <p:cNvPr id="10" name="Título 22">
            <a:extLst>
              <a:ext uri="{FF2B5EF4-FFF2-40B4-BE49-F238E27FC236}">
                <a16:creationId xmlns:a16="http://schemas.microsoft.com/office/drawing/2014/main" id="{5920BF79-1B15-3241-871F-11BC172F8C4C}"/>
              </a:ext>
            </a:extLst>
          </p:cNvPr>
          <p:cNvSpPr txBox="1">
            <a:spLocks/>
          </p:cNvSpPr>
          <p:nvPr/>
        </p:nvSpPr>
        <p:spPr>
          <a:xfrm>
            <a:off x="2891734" y="3368104"/>
            <a:ext cx="5699583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Capturar en el Sistema Informático de Contraloría Social todas las actividades realizadas.</a:t>
            </a:r>
          </a:p>
        </p:txBody>
      </p:sp>
    </p:spTree>
    <p:extLst>
      <p:ext uri="{BB962C8B-B14F-4D97-AF65-F5344CB8AC3E}">
        <p14:creationId xmlns:p14="http://schemas.microsoft.com/office/powerpoint/2010/main" val="121836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Facultades de los Comités de Contraloría Social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725497-D6F9-A445-AD29-7D7FD067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3978" y="1808195"/>
            <a:ext cx="1642533" cy="1412579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6DDBC57-1C47-C846-A48C-8BEABE17EB0B}"/>
              </a:ext>
            </a:extLst>
          </p:cNvPr>
          <p:cNvSpPr/>
          <p:nvPr/>
        </p:nvSpPr>
        <p:spPr>
          <a:xfrm>
            <a:off x="673978" y="1660866"/>
            <a:ext cx="1707238" cy="1707238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ítulo 22">
            <a:extLst>
              <a:ext uri="{FF2B5EF4-FFF2-40B4-BE49-F238E27FC236}">
                <a16:creationId xmlns:a16="http://schemas.microsoft.com/office/drawing/2014/main" id="{A8B141ED-9E68-2346-B5CF-642DECA3BB35}"/>
              </a:ext>
            </a:extLst>
          </p:cNvPr>
          <p:cNvSpPr txBox="1">
            <a:spLocks/>
          </p:cNvSpPr>
          <p:nvPr/>
        </p:nvSpPr>
        <p:spPr>
          <a:xfrm>
            <a:off x="2891737" y="1081681"/>
            <a:ext cx="5699583" cy="337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Solicitar la información pública relacionada con la operación del programa.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Vigilar que se difunda información suficiente, veraz y oportuna sobre la operación del programa federal.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Vigilar que el ejercicio de los recursos públicos para las obras, apoyos o servicios sea oportuno transparente y con apego a lo establecido en las Reglas de Operación.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Vigilar que los beneficiarios del programa federal cumplan con los requisitos para tener ese carácter.</a:t>
            </a:r>
          </a:p>
        </p:txBody>
      </p:sp>
    </p:spTree>
    <p:extLst>
      <p:ext uri="{BB962C8B-B14F-4D97-AF65-F5344CB8AC3E}">
        <p14:creationId xmlns:p14="http://schemas.microsoft.com/office/powerpoint/2010/main" val="396682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Facultades de los Comités de Contraloría Social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725497-D6F9-A445-AD29-7D7FD067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3978" y="1808195"/>
            <a:ext cx="1642533" cy="1412579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6DDBC57-1C47-C846-A48C-8BEABE17EB0B}"/>
              </a:ext>
            </a:extLst>
          </p:cNvPr>
          <p:cNvSpPr/>
          <p:nvPr/>
        </p:nvSpPr>
        <p:spPr>
          <a:xfrm>
            <a:off x="673978" y="1660866"/>
            <a:ext cx="1707238" cy="1707238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Título 22">
            <a:extLst>
              <a:ext uri="{FF2B5EF4-FFF2-40B4-BE49-F238E27FC236}">
                <a16:creationId xmlns:a16="http://schemas.microsoft.com/office/drawing/2014/main" id="{A8B141ED-9E68-2346-B5CF-642DECA3BB35}"/>
              </a:ext>
            </a:extLst>
          </p:cNvPr>
          <p:cNvSpPr txBox="1">
            <a:spLocks/>
          </p:cNvSpPr>
          <p:nvPr/>
        </p:nvSpPr>
        <p:spPr>
          <a:xfrm>
            <a:off x="2891737" y="1081681"/>
            <a:ext cx="5699583" cy="337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lphaUcPeriod" startAt="5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Vigilar que se cumpla con los periodos de ejecución de las obras o de la entrega de los apoyos o servicios.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lphaUcPeriod" startAt="5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Vigilar que el programa federal no se utilice con fines políticos, electorales, de lucro u otros distintos al objeto del programa federal.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lphaUcPeriod" startAt="5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Vigilar que las autoridades competentes den atención a las quejas y denuncias relacionadas con el programa federal.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lphaUcPeriod" startAt="5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Registrar en los informes los resultados de las actividades de contraloría social realizadas.</a:t>
            </a:r>
          </a:p>
        </p:txBody>
      </p:sp>
    </p:spTree>
    <p:extLst>
      <p:ext uri="{BB962C8B-B14F-4D97-AF65-F5344CB8AC3E}">
        <p14:creationId xmlns:p14="http://schemas.microsoft.com/office/powerpoint/2010/main" val="123954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341101" y="124429"/>
            <a:ext cx="846179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>
                <a:solidFill>
                  <a:srgbClr val="147265"/>
                </a:solidFill>
                <a:latin typeface="Montserrat ExtraBold" pitchFamily="2" charset="77"/>
              </a:rPr>
              <a:t>Sistema Informático de Contraloría Social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92738A-FF33-534C-957C-4D99DB4B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40349" y="1130951"/>
            <a:ext cx="4485777" cy="2983040"/>
          </a:xfrm>
          <a:prstGeom prst="rect">
            <a:avLst/>
          </a:prstGeom>
        </p:spPr>
      </p:pic>
      <p:sp>
        <p:nvSpPr>
          <p:cNvPr id="7" name="Título 22">
            <a:extLst>
              <a:ext uri="{FF2B5EF4-FFF2-40B4-BE49-F238E27FC236}">
                <a16:creationId xmlns:a16="http://schemas.microsoft.com/office/drawing/2014/main" id="{40754E14-0B72-AD44-85B2-EB2FA43DA3D8}"/>
              </a:ext>
            </a:extLst>
          </p:cNvPr>
          <p:cNvSpPr txBox="1">
            <a:spLocks/>
          </p:cNvSpPr>
          <p:nvPr/>
        </p:nvSpPr>
        <p:spPr>
          <a:xfrm>
            <a:off x="4180114" y="1470737"/>
            <a:ext cx="4720223" cy="220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Programa de Trabajo de Contraloría Social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Datos de los recursos que se vigilarán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Registro y distribución de materiales de difusión y capacitación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Actas de conformación de Comités de Contraloría Social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Registro reuniones realizadas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Informe del Comité de Contraloría Social</a:t>
            </a:r>
          </a:p>
        </p:txBody>
      </p:sp>
    </p:spTree>
    <p:extLst>
      <p:ext uri="{BB962C8B-B14F-4D97-AF65-F5344CB8AC3E}">
        <p14:creationId xmlns:p14="http://schemas.microsoft.com/office/powerpoint/2010/main" val="193611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341101" y="147782"/>
            <a:ext cx="846179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>
                <a:solidFill>
                  <a:srgbClr val="147265"/>
                </a:solidFill>
                <a:latin typeface="Montserrat ExtraBold" pitchFamily="2" charset="77"/>
              </a:rPr>
              <a:t>Minisitio de Contraloría Social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92738A-FF33-534C-957C-4D99DB4B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072" y="1163398"/>
            <a:ext cx="4292143" cy="2983040"/>
          </a:xfrm>
          <a:prstGeom prst="rect">
            <a:avLst/>
          </a:prstGeom>
        </p:spPr>
      </p:pic>
      <p:sp>
        <p:nvSpPr>
          <p:cNvPr id="7" name="Título 22">
            <a:extLst>
              <a:ext uri="{FF2B5EF4-FFF2-40B4-BE49-F238E27FC236}">
                <a16:creationId xmlns:a16="http://schemas.microsoft.com/office/drawing/2014/main" id="{40754E14-0B72-AD44-85B2-EB2FA43DA3D8}"/>
              </a:ext>
            </a:extLst>
          </p:cNvPr>
          <p:cNvSpPr txBox="1">
            <a:spLocks/>
          </p:cNvSpPr>
          <p:nvPr/>
        </p:nvSpPr>
        <p:spPr>
          <a:xfrm>
            <a:off x="4180114" y="1517392"/>
            <a:ext cx="4720223" cy="220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Estrategias y Lineas de Acción de Cultura Física y Deporte.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Documentos Normativos de Contraloría Social.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Materiales de difusión y capacitación.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Formatos para el desarrollo de las actividades.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  <a:p>
            <a:pPr marL="342900" indent="-342900" algn="l">
              <a:lnSpc>
                <a:spcPct val="110000"/>
              </a:lnSpc>
              <a:buFont typeface="+mj-lt"/>
              <a:buAutoNum type="alphaUcPeriod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Directorios, entre otros.</a:t>
            </a:r>
          </a:p>
        </p:txBody>
      </p:sp>
      <p:sp>
        <p:nvSpPr>
          <p:cNvPr id="8" name="Título 22">
            <a:extLst>
              <a:ext uri="{FF2B5EF4-FFF2-40B4-BE49-F238E27FC236}">
                <a16:creationId xmlns:a16="http://schemas.microsoft.com/office/drawing/2014/main" id="{E1830AB6-C00E-6E46-A9A1-96FD39C09601}"/>
              </a:ext>
            </a:extLst>
          </p:cNvPr>
          <p:cNvSpPr txBox="1">
            <a:spLocks/>
          </p:cNvSpPr>
          <p:nvPr/>
        </p:nvSpPr>
        <p:spPr>
          <a:xfrm>
            <a:off x="397085" y="805563"/>
            <a:ext cx="8461798" cy="44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800" dirty="0">
                <a:solidFill>
                  <a:srgbClr val="CCA76A"/>
                </a:solidFill>
                <a:latin typeface="Montserrat ExtraBold" pitchFamily="2" charset="77"/>
              </a:rPr>
              <a:t>https://contraloriasocial.conade.gob.mx</a:t>
            </a:r>
          </a:p>
        </p:txBody>
      </p:sp>
    </p:spTree>
    <p:extLst>
      <p:ext uri="{BB962C8B-B14F-4D97-AF65-F5344CB8AC3E}">
        <p14:creationId xmlns:p14="http://schemas.microsoft.com/office/powerpoint/2010/main" val="75739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0CD46B-89F6-6640-A19C-FAF4B1CE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111801"/>
            <a:ext cx="5278434" cy="3021902"/>
          </a:xfrm>
          <a:prstGeom prst="rect">
            <a:avLst/>
          </a:prstGeom>
        </p:spPr>
      </p:pic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341101" y="147782"/>
            <a:ext cx="846179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>
                <a:solidFill>
                  <a:srgbClr val="147265"/>
                </a:solidFill>
                <a:latin typeface="Montserrat ExtraBold" pitchFamily="2" charset="77"/>
              </a:rPr>
              <a:t>Enlace de Contraloría Social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3B1DB02-871F-BF41-8948-B75786246E2D}"/>
              </a:ext>
            </a:extLst>
          </p:cNvPr>
          <p:cNvSpPr/>
          <p:nvPr/>
        </p:nvSpPr>
        <p:spPr>
          <a:xfrm>
            <a:off x="5117306" y="1330091"/>
            <a:ext cx="37840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Jorge Alberto García Montes de Oca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Director de Planeación y Tecnologías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de Información y Enlace de Contraloría Social</a:t>
            </a:r>
          </a:p>
          <a:p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77"/>
            </a:endParaRP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Camino a Santa Teresa 482,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Col. Peña Pobre, C.P. 14060</a:t>
            </a:r>
          </a:p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Alcaldía de Tlalpan, CDMX </a:t>
            </a:r>
          </a:p>
          <a:p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77"/>
            </a:endParaRPr>
          </a:p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Tel.:  55 5927 5200 ext. 2200 y 2240</a:t>
            </a:r>
          </a:p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hlinkClick r:id="rId3"/>
              </a:rPr>
              <a:t>contraloriasocial@conade.gob.mx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77"/>
            </a:endParaRPr>
          </a:p>
          <a:p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77"/>
            </a:endParaRPr>
          </a:p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rPr>
              <a:t>https://contraloriasocial.conade.gob. mx</a:t>
            </a:r>
          </a:p>
        </p:txBody>
      </p:sp>
    </p:spTree>
    <p:extLst>
      <p:ext uri="{BB962C8B-B14F-4D97-AF65-F5344CB8AC3E}">
        <p14:creationId xmlns:p14="http://schemas.microsoft.com/office/powerpoint/2010/main" val="362730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092BCE8D-D870-2345-A328-783F7D2F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7113"/>
            <a:ext cx="7772400" cy="1102519"/>
          </a:xfrm>
        </p:spPr>
        <p:txBody>
          <a:bodyPr/>
          <a:lstStyle/>
          <a:p>
            <a:r>
              <a:rPr lang="es-MX" dirty="0">
                <a:solidFill>
                  <a:srgbClr val="147265"/>
                </a:solidFill>
                <a:latin typeface="Montserrat ExtraBold" pitchFamily="2" charset="77"/>
              </a:rPr>
              <a:t>EJERCICIO FISCAL 2021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1371600" y="2744399"/>
            <a:ext cx="6400800" cy="1314450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RESULTADOS OBTENIDOS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936BE-4695-4A49-AFAB-1AB3D09D4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699" y="44788"/>
            <a:ext cx="2168602" cy="20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2B2E334B-10F3-844C-8F2D-1D11B6447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578519"/>
              </p:ext>
            </p:extLst>
          </p:nvPr>
        </p:nvGraphicFramePr>
        <p:xfrm>
          <a:off x="5776091" y="1352898"/>
          <a:ext cx="3154843" cy="210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94ADBAED-FE5A-3747-91D7-734393852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513700"/>
              </p:ext>
            </p:extLst>
          </p:nvPr>
        </p:nvGraphicFramePr>
        <p:xfrm>
          <a:off x="202323" y="1302200"/>
          <a:ext cx="3154843" cy="210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7549D70C-0A0A-464A-A911-E2D6D43A9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028716"/>
              </p:ext>
            </p:extLst>
          </p:nvPr>
        </p:nvGraphicFramePr>
        <p:xfrm>
          <a:off x="2994577" y="1327549"/>
          <a:ext cx="3154843" cy="210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22">
            <a:extLst>
              <a:ext uri="{FF2B5EF4-FFF2-40B4-BE49-F238E27FC236}">
                <a16:creationId xmlns:a16="http://schemas.microsoft.com/office/drawing/2014/main" id="{9310F2CC-1DF4-6A48-A7B9-AD5919F6A0DA}"/>
              </a:ext>
            </a:extLst>
          </p:cNvPr>
          <p:cNvSpPr txBox="1">
            <a:spLocks/>
          </p:cNvSpPr>
          <p:nvPr/>
        </p:nvSpPr>
        <p:spPr>
          <a:xfrm>
            <a:off x="685800" y="14898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>
                <a:solidFill>
                  <a:srgbClr val="147265"/>
                </a:solidFill>
                <a:latin typeface="Montserrat ExtraBold" pitchFamily="2" charset="77"/>
              </a:rPr>
              <a:t>RESULTADOS OBTENIDOS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EBB9FD36-4F9E-D644-8173-361554F8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456126"/>
            <a:ext cx="2188029" cy="628528"/>
          </a:xfrm>
        </p:spPr>
        <p:txBody>
          <a:bodyPr>
            <a:noAutofit/>
          </a:bodyPr>
          <a:lstStyle/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Órganos de Cultura Física y Deporte 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B6CC9BE3-47A5-6142-A016-0312A8DE1C27}"/>
              </a:ext>
            </a:extLst>
          </p:cNvPr>
          <p:cNvSpPr txBox="1">
            <a:spLocks/>
          </p:cNvSpPr>
          <p:nvPr/>
        </p:nvSpPr>
        <p:spPr>
          <a:xfrm>
            <a:off x="3357166" y="3456126"/>
            <a:ext cx="2429667" cy="628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Asociaciones Deportivas Nacionales 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A3400DD5-0BAD-AB46-B797-60C21E5BF272}"/>
              </a:ext>
            </a:extLst>
          </p:cNvPr>
          <p:cNvSpPr txBox="1">
            <a:spLocks/>
          </p:cNvSpPr>
          <p:nvPr/>
        </p:nvSpPr>
        <p:spPr>
          <a:xfrm>
            <a:off x="6270171" y="3456126"/>
            <a:ext cx="2188029" cy="628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Organismos Afines </a:t>
            </a: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7DCC3C3D-9FF6-4040-B226-2B24FD64FA60}"/>
              </a:ext>
            </a:extLst>
          </p:cNvPr>
          <p:cNvSpPr txBox="1">
            <a:spLocks/>
          </p:cNvSpPr>
          <p:nvPr/>
        </p:nvSpPr>
        <p:spPr>
          <a:xfrm>
            <a:off x="1200793" y="1878960"/>
            <a:ext cx="1168643" cy="94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85%</a:t>
            </a:r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02FF22DF-DDDD-F245-8999-974ED71BC177}"/>
              </a:ext>
            </a:extLst>
          </p:cNvPr>
          <p:cNvSpPr txBox="1">
            <a:spLocks/>
          </p:cNvSpPr>
          <p:nvPr/>
        </p:nvSpPr>
        <p:spPr>
          <a:xfrm>
            <a:off x="3996545" y="1878960"/>
            <a:ext cx="1168643" cy="94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28%</a:t>
            </a:r>
          </a:p>
        </p:txBody>
      </p:sp>
      <p:sp>
        <p:nvSpPr>
          <p:cNvPr id="24" name="Título 3">
            <a:extLst>
              <a:ext uri="{FF2B5EF4-FFF2-40B4-BE49-F238E27FC236}">
                <a16:creationId xmlns:a16="http://schemas.microsoft.com/office/drawing/2014/main" id="{7740662F-2FD6-C64B-ADDE-122AFFD499FB}"/>
              </a:ext>
            </a:extLst>
          </p:cNvPr>
          <p:cNvSpPr txBox="1">
            <a:spLocks/>
          </p:cNvSpPr>
          <p:nvPr/>
        </p:nvSpPr>
        <p:spPr>
          <a:xfrm>
            <a:off x="6750255" y="1878960"/>
            <a:ext cx="1168643" cy="949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75%</a:t>
            </a:r>
          </a:p>
        </p:txBody>
      </p:sp>
      <p:sp>
        <p:nvSpPr>
          <p:cNvPr id="25" name="Título 3">
            <a:extLst>
              <a:ext uri="{FF2B5EF4-FFF2-40B4-BE49-F238E27FC236}">
                <a16:creationId xmlns:a16="http://schemas.microsoft.com/office/drawing/2014/main" id="{BFB57BCD-C7D7-0B43-857E-8B7481A2E045}"/>
              </a:ext>
            </a:extLst>
          </p:cNvPr>
          <p:cNvSpPr txBox="1">
            <a:spLocks/>
          </p:cNvSpPr>
          <p:nvPr/>
        </p:nvSpPr>
        <p:spPr>
          <a:xfrm>
            <a:off x="1522240" y="2812532"/>
            <a:ext cx="515007" cy="403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0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6" name="Título 3">
            <a:extLst>
              <a:ext uri="{FF2B5EF4-FFF2-40B4-BE49-F238E27FC236}">
                <a16:creationId xmlns:a16="http://schemas.microsoft.com/office/drawing/2014/main" id="{E7D91B79-98D6-254F-9A07-5A98D65F6848}"/>
              </a:ext>
            </a:extLst>
          </p:cNvPr>
          <p:cNvSpPr txBox="1">
            <a:spLocks/>
          </p:cNvSpPr>
          <p:nvPr/>
        </p:nvSpPr>
        <p:spPr>
          <a:xfrm>
            <a:off x="4349523" y="2875594"/>
            <a:ext cx="515007" cy="403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000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7" name="Título 3">
            <a:extLst>
              <a:ext uri="{FF2B5EF4-FFF2-40B4-BE49-F238E27FC236}">
                <a16:creationId xmlns:a16="http://schemas.microsoft.com/office/drawing/2014/main" id="{2BD00E7F-189C-A340-B612-73DED98A64A0}"/>
              </a:ext>
            </a:extLst>
          </p:cNvPr>
          <p:cNvSpPr txBox="1">
            <a:spLocks/>
          </p:cNvSpPr>
          <p:nvPr/>
        </p:nvSpPr>
        <p:spPr>
          <a:xfrm>
            <a:off x="7103233" y="2896614"/>
            <a:ext cx="515007" cy="403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0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" name="Título 3">
            <a:extLst>
              <a:ext uri="{FF2B5EF4-FFF2-40B4-BE49-F238E27FC236}">
                <a16:creationId xmlns:a16="http://schemas.microsoft.com/office/drawing/2014/main" id="{E789F4BD-1D78-4946-8B9E-6E17E7D5E42B}"/>
              </a:ext>
            </a:extLst>
          </p:cNvPr>
          <p:cNvSpPr txBox="1">
            <a:spLocks/>
          </p:cNvSpPr>
          <p:nvPr/>
        </p:nvSpPr>
        <p:spPr>
          <a:xfrm>
            <a:off x="685799" y="870581"/>
            <a:ext cx="2188029" cy="628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BENEFICIARIOS</a:t>
            </a:r>
          </a:p>
        </p:txBody>
      </p:sp>
      <p:sp>
        <p:nvSpPr>
          <p:cNvPr id="29" name="Título 3">
            <a:extLst>
              <a:ext uri="{FF2B5EF4-FFF2-40B4-BE49-F238E27FC236}">
                <a16:creationId xmlns:a16="http://schemas.microsoft.com/office/drawing/2014/main" id="{B4F2CD13-5F45-5F47-A915-CA496C6D696B}"/>
              </a:ext>
            </a:extLst>
          </p:cNvPr>
          <p:cNvSpPr txBox="1">
            <a:spLocks/>
          </p:cNvSpPr>
          <p:nvPr/>
        </p:nvSpPr>
        <p:spPr>
          <a:xfrm>
            <a:off x="3502571" y="870581"/>
            <a:ext cx="2188029" cy="628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BENEFICIARIOS</a:t>
            </a:r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E88AA6D6-0BA0-C34A-8A69-5338AEC5B509}"/>
              </a:ext>
            </a:extLst>
          </p:cNvPr>
          <p:cNvSpPr txBox="1">
            <a:spLocks/>
          </p:cNvSpPr>
          <p:nvPr/>
        </p:nvSpPr>
        <p:spPr>
          <a:xfrm>
            <a:off x="6224750" y="870581"/>
            <a:ext cx="2188029" cy="628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BENEFICIARIOS</a:t>
            </a:r>
          </a:p>
        </p:txBody>
      </p:sp>
    </p:spTree>
    <p:extLst>
      <p:ext uri="{BB962C8B-B14F-4D97-AF65-F5344CB8AC3E}">
        <p14:creationId xmlns:p14="http://schemas.microsoft.com/office/powerpoint/2010/main" val="359454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0485" y="3158290"/>
            <a:ext cx="3172408" cy="85725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147265"/>
                </a:solidFill>
              </a:rPr>
              <a:t>BENEFICIADOS 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CCD64E9E-9685-A549-8FDD-3203E53F8D7B}"/>
              </a:ext>
            </a:extLst>
          </p:cNvPr>
          <p:cNvSpPr txBox="1">
            <a:spLocks/>
          </p:cNvSpPr>
          <p:nvPr/>
        </p:nvSpPr>
        <p:spPr>
          <a:xfrm>
            <a:off x="1140667" y="1850377"/>
            <a:ext cx="1987420" cy="121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8800" dirty="0">
                <a:solidFill>
                  <a:srgbClr val="CCA76A"/>
                </a:solidFill>
              </a:rPr>
              <a:t>57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9D94AD0-3E36-C445-8A3C-BDB39CACE483}"/>
              </a:ext>
            </a:extLst>
          </p:cNvPr>
          <p:cNvSpPr/>
          <p:nvPr/>
        </p:nvSpPr>
        <p:spPr>
          <a:xfrm>
            <a:off x="1359935" y="1665975"/>
            <a:ext cx="1516224" cy="1516224"/>
          </a:xfrm>
          <a:prstGeom prst="ellipse">
            <a:avLst/>
          </a:prstGeom>
          <a:noFill/>
          <a:ln w="57150">
            <a:solidFill>
              <a:srgbClr val="1472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111D4D6D-3FDF-8948-9ABE-37CD8BD5CEE0}"/>
              </a:ext>
            </a:extLst>
          </p:cNvPr>
          <p:cNvSpPr txBox="1">
            <a:spLocks/>
          </p:cNvSpPr>
          <p:nvPr/>
        </p:nvSpPr>
        <p:spPr>
          <a:xfrm>
            <a:off x="5491065" y="3158290"/>
            <a:ext cx="31724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dirty="0">
                <a:solidFill>
                  <a:srgbClr val="147265"/>
                </a:solidFill>
              </a:rPr>
              <a:t>CONCLUYERON </a:t>
            </a: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719048B7-2A94-6143-9DBF-B3450A1FBBA3}"/>
              </a:ext>
            </a:extLst>
          </p:cNvPr>
          <p:cNvSpPr txBox="1">
            <a:spLocks/>
          </p:cNvSpPr>
          <p:nvPr/>
        </p:nvSpPr>
        <p:spPr>
          <a:xfrm>
            <a:off x="6011247" y="1850377"/>
            <a:ext cx="1987420" cy="121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8800" dirty="0">
                <a:solidFill>
                  <a:srgbClr val="CCA76A"/>
                </a:solidFill>
              </a:rPr>
              <a:t>26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AF7B498-F8AF-AF49-8B6F-B47EE213E16D}"/>
              </a:ext>
            </a:extLst>
          </p:cNvPr>
          <p:cNvSpPr/>
          <p:nvPr/>
        </p:nvSpPr>
        <p:spPr>
          <a:xfrm>
            <a:off x="6230515" y="1665975"/>
            <a:ext cx="1516224" cy="1516224"/>
          </a:xfrm>
          <a:prstGeom prst="ellipse">
            <a:avLst/>
          </a:prstGeom>
          <a:noFill/>
          <a:ln w="57150">
            <a:solidFill>
              <a:srgbClr val="1472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id="{2A953AA6-17D0-6848-A49A-A230655D5A4A}"/>
              </a:ext>
            </a:extLst>
          </p:cNvPr>
          <p:cNvSpPr/>
          <p:nvPr/>
        </p:nvSpPr>
        <p:spPr>
          <a:xfrm>
            <a:off x="3870098" y="2208677"/>
            <a:ext cx="1404258" cy="726146"/>
          </a:xfrm>
          <a:prstGeom prst="rightArrow">
            <a:avLst/>
          </a:prstGeom>
          <a:solidFill>
            <a:srgbClr val="CCA7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55E5BA4-F888-7542-8994-1210C0EFC8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06138" y="175098"/>
            <a:ext cx="1531723" cy="14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415205C5-28AA-FB4D-B622-AB6260EE702E}"/>
              </a:ext>
            </a:extLst>
          </p:cNvPr>
          <p:cNvSpPr txBox="1">
            <a:spLocks/>
          </p:cNvSpPr>
          <p:nvPr/>
        </p:nvSpPr>
        <p:spPr>
          <a:xfrm>
            <a:off x="685800" y="803381"/>
            <a:ext cx="7772400" cy="35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itchFamily="2" charset="77"/>
              </a:rPr>
              <a:t>El alcance no fue el esperado por diversos factores: </a:t>
            </a:r>
          </a:p>
          <a:p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 pitchFamily="2" charset="77"/>
            </a:endParaRPr>
          </a:p>
        </p:txBody>
      </p:sp>
      <p:sp>
        <p:nvSpPr>
          <p:cNvPr id="7" name="Título 22">
            <a:extLst>
              <a:ext uri="{FF2B5EF4-FFF2-40B4-BE49-F238E27FC236}">
                <a16:creationId xmlns:a16="http://schemas.microsoft.com/office/drawing/2014/main" id="{D1A5BBE4-6C06-E84D-916E-E3741F23C4A6}"/>
              </a:ext>
            </a:extLst>
          </p:cNvPr>
          <p:cNvSpPr txBox="1">
            <a:spLocks/>
          </p:cNvSpPr>
          <p:nvPr/>
        </p:nvSpPr>
        <p:spPr>
          <a:xfrm>
            <a:off x="783019" y="1542329"/>
            <a:ext cx="7577961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600" dirty="0">
                <a:solidFill>
                  <a:srgbClr val="147265"/>
                </a:solidFill>
                <a:latin typeface="Montserrat" pitchFamily="2" charset="77"/>
              </a:rPr>
              <a:t>Limitación de los trabajos de contraloría social  debido a la pandemia SARS-COV2.</a:t>
            </a:r>
          </a:p>
          <a:p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8" name="Título 22">
            <a:extLst>
              <a:ext uri="{FF2B5EF4-FFF2-40B4-BE49-F238E27FC236}">
                <a16:creationId xmlns:a16="http://schemas.microsoft.com/office/drawing/2014/main" id="{9A428C0D-04AD-A94E-B9F3-52356FDFAEA8}"/>
              </a:ext>
            </a:extLst>
          </p:cNvPr>
          <p:cNvSpPr txBox="1">
            <a:spLocks/>
          </p:cNvSpPr>
          <p:nvPr/>
        </p:nvSpPr>
        <p:spPr>
          <a:xfrm>
            <a:off x="783021" y="2329155"/>
            <a:ext cx="7577960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600" dirty="0">
                <a:solidFill>
                  <a:srgbClr val="147265"/>
                </a:solidFill>
                <a:latin typeface="Montserrat" pitchFamily="2" charset="77"/>
              </a:rPr>
              <a:t>Atraso en la validación de los documentos normativos por parte de la Secretaría de la Función Pública.</a:t>
            </a:r>
          </a:p>
        </p:txBody>
      </p:sp>
      <p:sp>
        <p:nvSpPr>
          <p:cNvPr id="9" name="Título 22">
            <a:extLst>
              <a:ext uri="{FF2B5EF4-FFF2-40B4-BE49-F238E27FC236}">
                <a16:creationId xmlns:a16="http://schemas.microsoft.com/office/drawing/2014/main" id="{38214B5A-8AD8-2942-B264-CED6C85ABADF}"/>
              </a:ext>
            </a:extLst>
          </p:cNvPr>
          <p:cNvSpPr txBox="1">
            <a:spLocks/>
          </p:cNvSpPr>
          <p:nvPr/>
        </p:nvSpPr>
        <p:spPr>
          <a:xfrm>
            <a:off x="783019" y="3133328"/>
            <a:ext cx="7869621" cy="80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s-MX" sz="1600" dirty="0">
                <a:solidFill>
                  <a:srgbClr val="147265"/>
                </a:solidFill>
                <a:latin typeface="Montserrat" pitchFamily="2" charset="77"/>
              </a:rPr>
              <a:t>Reducción de los plazos para llevar a cabo la capacitación y los trabajos de Contraloría Social durante 2021.</a:t>
            </a:r>
          </a:p>
        </p:txBody>
      </p:sp>
    </p:spTree>
    <p:extLst>
      <p:ext uri="{BB962C8B-B14F-4D97-AF65-F5344CB8AC3E}">
        <p14:creationId xmlns:p14="http://schemas.microsoft.com/office/powerpoint/2010/main" val="339666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2972501" y="469662"/>
            <a:ext cx="592783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dirty="0">
                <a:solidFill>
                  <a:srgbClr val="147265"/>
                </a:solidFill>
                <a:latin typeface="Montserrat ExtraBold" pitchFamily="2" charset="77"/>
              </a:rPr>
              <a:t>¿Qué es la Contraloría Social?</a:t>
            </a:r>
          </a:p>
        </p:txBody>
      </p:sp>
      <p:sp>
        <p:nvSpPr>
          <p:cNvPr id="8" name="Título 22">
            <a:extLst>
              <a:ext uri="{FF2B5EF4-FFF2-40B4-BE49-F238E27FC236}">
                <a16:creationId xmlns:a16="http://schemas.microsoft.com/office/drawing/2014/main" id="{C1FAD720-3FF7-CC42-828C-45E8FBDB4384}"/>
              </a:ext>
            </a:extLst>
          </p:cNvPr>
          <p:cNvSpPr txBox="1">
            <a:spLocks/>
          </p:cNvSpPr>
          <p:nvPr/>
        </p:nvSpPr>
        <p:spPr>
          <a:xfrm>
            <a:off x="3141631" y="1623562"/>
            <a:ext cx="5589576" cy="534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De acuerdo con el Artículo 69 de la Ley General de Desarrollo Social, se reconoce a la Contraloría Social como: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FD971A-C188-E942-BA05-B9F9608B38CC}"/>
              </a:ext>
            </a:extLst>
          </p:cNvPr>
          <p:cNvSpPr/>
          <p:nvPr/>
        </p:nvSpPr>
        <p:spPr>
          <a:xfrm>
            <a:off x="3112768" y="2484348"/>
            <a:ext cx="5589575" cy="118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1400" b="1" i="1" dirty="0">
                <a:solidFill>
                  <a:srgbClr val="147265"/>
                </a:solidFill>
                <a:latin typeface="Montserrat" pitchFamily="2" charset="77"/>
              </a:rPr>
              <a:t>“El mecanismo de los beneficiarios, de manera organizada, para verificar el cumplimiento de las metas y la correcta aplicación de los recursos públicos asignados a los programas de desarrollo social”.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92738A-FF33-534C-957C-4D99DB4B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2793" y="1020921"/>
            <a:ext cx="2505529" cy="24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¿Por qué es importante la Contraloría social?</a:t>
            </a:r>
          </a:p>
        </p:txBody>
      </p:sp>
      <p:sp>
        <p:nvSpPr>
          <p:cNvPr id="8" name="Título 22">
            <a:extLst>
              <a:ext uri="{FF2B5EF4-FFF2-40B4-BE49-F238E27FC236}">
                <a16:creationId xmlns:a16="http://schemas.microsoft.com/office/drawing/2014/main" id="{C1FAD720-3FF7-CC42-828C-45E8FBDB4384}"/>
              </a:ext>
            </a:extLst>
          </p:cNvPr>
          <p:cNvSpPr txBox="1">
            <a:spLocks/>
          </p:cNvSpPr>
          <p:nvPr/>
        </p:nvSpPr>
        <p:spPr>
          <a:xfrm>
            <a:off x="3496201" y="1381194"/>
            <a:ext cx="5589576" cy="534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Garantiza la participación ciudadana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9C1599-99D8-A045-9E4B-041089B6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78" y="1399856"/>
            <a:ext cx="589652" cy="507102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8EE373F6-BE3F-7E4D-8692-E22D7FB6813E}"/>
              </a:ext>
            </a:extLst>
          </p:cNvPr>
          <p:cNvSpPr/>
          <p:nvPr/>
        </p:nvSpPr>
        <p:spPr>
          <a:xfrm>
            <a:off x="2665790" y="1381194"/>
            <a:ext cx="612879" cy="612879"/>
          </a:xfrm>
          <a:prstGeom prst="ellipse">
            <a:avLst/>
          </a:prstGeom>
          <a:noFill/>
          <a:ln w="28575">
            <a:solidFill>
              <a:srgbClr val="1472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BB75901-200E-2545-9FC4-22FABBBC37F9}"/>
              </a:ext>
            </a:extLst>
          </p:cNvPr>
          <p:cNvGrpSpPr/>
          <p:nvPr/>
        </p:nvGrpSpPr>
        <p:grpSpPr>
          <a:xfrm>
            <a:off x="2899055" y="2080990"/>
            <a:ext cx="6419987" cy="612879"/>
            <a:chOff x="1350167" y="2080990"/>
            <a:chExt cx="6419987" cy="612879"/>
          </a:xfrm>
        </p:grpSpPr>
        <p:sp>
          <p:nvSpPr>
            <p:cNvPr id="9" name="Título 22">
              <a:extLst>
                <a:ext uri="{FF2B5EF4-FFF2-40B4-BE49-F238E27FC236}">
                  <a16:creationId xmlns:a16="http://schemas.microsoft.com/office/drawing/2014/main" id="{2FFC877A-8A26-8D4D-BBEE-163157A48788}"/>
                </a:ext>
              </a:extLst>
            </p:cNvPr>
            <p:cNvSpPr txBox="1">
              <a:spLocks/>
            </p:cNvSpPr>
            <p:nvPr/>
          </p:nvSpPr>
          <p:spPr>
            <a:xfrm>
              <a:off x="2180578" y="2080990"/>
              <a:ext cx="5589576" cy="534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800" b="1" i="0" kern="1200">
                  <a:solidFill>
                    <a:srgbClr val="8D2F8A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just"/>
              <a:r>
                <a:rPr lang="es-MX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77"/>
                </a:rPr>
                <a:t>Permite a la ciudadanía vigilar </a:t>
              </a:r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09067C9D-6848-764C-B1C7-495FDE4D1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366655" y="2099653"/>
              <a:ext cx="589652" cy="5071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41513C9-673E-F241-BA8B-D137F8BEE339}"/>
                </a:ext>
              </a:extLst>
            </p:cNvPr>
            <p:cNvSpPr/>
            <p:nvPr/>
          </p:nvSpPr>
          <p:spPr>
            <a:xfrm>
              <a:off x="1350167" y="2080990"/>
              <a:ext cx="612879" cy="612879"/>
            </a:xfrm>
            <a:prstGeom prst="ellipse">
              <a:avLst/>
            </a:prstGeom>
            <a:noFill/>
            <a:ln w="28575">
              <a:solidFill>
                <a:srgbClr val="14726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718A403-015C-324C-9EE0-10D0794D45B4}"/>
              </a:ext>
            </a:extLst>
          </p:cNvPr>
          <p:cNvGrpSpPr/>
          <p:nvPr/>
        </p:nvGrpSpPr>
        <p:grpSpPr>
          <a:xfrm>
            <a:off x="3141653" y="2790112"/>
            <a:ext cx="6419987" cy="612879"/>
            <a:chOff x="1350167" y="2883422"/>
            <a:chExt cx="6419987" cy="612879"/>
          </a:xfrm>
        </p:grpSpPr>
        <p:sp>
          <p:nvSpPr>
            <p:cNvPr id="11" name="Título 22">
              <a:extLst>
                <a:ext uri="{FF2B5EF4-FFF2-40B4-BE49-F238E27FC236}">
                  <a16:creationId xmlns:a16="http://schemas.microsoft.com/office/drawing/2014/main" id="{C0407DE8-F268-EC4F-A58A-838E4412AB7B}"/>
                </a:ext>
              </a:extLst>
            </p:cNvPr>
            <p:cNvSpPr txBox="1">
              <a:spLocks/>
            </p:cNvSpPr>
            <p:nvPr/>
          </p:nvSpPr>
          <p:spPr>
            <a:xfrm>
              <a:off x="2180578" y="2883422"/>
              <a:ext cx="5589576" cy="534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800" b="1" i="0" kern="1200">
                  <a:solidFill>
                    <a:srgbClr val="8D2F8A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just"/>
              <a:r>
                <a:rPr lang="es-MX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77"/>
                </a:rPr>
                <a:t>Transparenta el ejercicio de los recursos 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B82BD03-BE4D-A64E-BC6C-73DFC4594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366655" y="2902085"/>
              <a:ext cx="589652" cy="507100"/>
            </a:xfrm>
            <a:prstGeom prst="rect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029E96C-ABAA-8144-A257-ED022DFCDD97}"/>
                </a:ext>
              </a:extLst>
            </p:cNvPr>
            <p:cNvSpPr/>
            <p:nvPr/>
          </p:nvSpPr>
          <p:spPr>
            <a:xfrm>
              <a:off x="1350167" y="2883422"/>
              <a:ext cx="612879" cy="612879"/>
            </a:xfrm>
            <a:prstGeom prst="ellipse">
              <a:avLst/>
            </a:prstGeom>
            <a:noFill/>
            <a:ln w="28575">
              <a:solidFill>
                <a:srgbClr val="14726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C91D9829-6DF2-D942-ACAD-077F09DD5942}"/>
              </a:ext>
            </a:extLst>
          </p:cNvPr>
          <p:cNvGrpSpPr/>
          <p:nvPr/>
        </p:nvGrpSpPr>
        <p:grpSpPr>
          <a:xfrm>
            <a:off x="3402909" y="3499233"/>
            <a:ext cx="6419987" cy="612879"/>
            <a:chOff x="1350167" y="3629867"/>
            <a:chExt cx="6419987" cy="612879"/>
          </a:xfrm>
        </p:grpSpPr>
        <p:sp>
          <p:nvSpPr>
            <p:cNvPr id="13" name="Título 22">
              <a:extLst>
                <a:ext uri="{FF2B5EF4-FFF2-40B4-BE49-F238E27FC236}">
                  <a16:creationId xmlns:a16="http://schemas.microsoft.com/office/drawing/2014/main" id="{F88C3967-8208-B942-B616-445BB6857663}"/>
                </a:ext>
              </a:extLst>
            </p:cNvPr>
            <p:cNvSpPr txBox="1">
              <a:spLocks/>
            </p:cNvSpPr>
            <p:nvPr/>
          </p:nvSpPr>
          <p:spPr>
            <a:xfrm>
              <a:off x="2180578" y="3648529"/>
              <a:ext cx="5589576" cy="534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800" b="1" i="0" kern="1200">
                  <a:solidFill>
                    <a:srgbClr val="8D2F8A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just"/>
              <a:r>
                <a:rPr lang="es-MX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77"/>
                </a:rPr>
                <a:t>Favorece la rendición de cuentas </a:t>
              </a:r>
            </a:p>
          </p:txBody>
        </p: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4B45831-6842-7740-A099-1EE731E68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366655" y="3648530"/>
              <a:ext cx="589652" cy="507100"/>
            </a:xfrm>
            <a:prstGeom prst="rect">
              <a:avLst/>
            </a:prstGeom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34933BB-684B-2E4A-81F5-4739EC261494}"/>
                </a:ext>
              </a:extLst>
            </p:cNvPr>
            <p:cNvSpPr/>
            <p:nvPr/>
          </p:nvSpPr>
          <p:spPr>
            <a:xfrm>
              <a:off x="1350167" y="3629867"/>
              <a:ext cx="612879" cy="612879"/>
            </a:xfrm>
            <a:prstGeom prst="ellipse">
              <a:avLst/>
            </a:prstGeom>
            <a:noFill/>
            <a:ln w="28575">
              <a:solidFill>
                <a:srgbClr val="14726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740FC0CB-F214-B647-BC4A-A7D8DCB3A2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67" y="1902591"/>
            <a:ext cx="1862020" cy="18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9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Normas que rigen la Contraloría Social </a:t>
            </a:r>
          </a:p>
        </p:txBody>
      </p:sp>
      <p:sp>
        <p:nvSpPr>
          <p:cNvPr id="8" name="Título 22">
            <a:extLst>
              <a:ext uri="{FF2B5EF4-FFF2-40B4-BE49-F238E27FC236}">
                <a16:creationId xmlns:a16="http://schemas.microsoft.com/office/drawing/2014/main" id="{C1FAD720-3FF7-CC42-828C-45E8FBDB4384}"/>
              </a:ext>
            </a:extLst>
          </p:cNvPr>
          <p:cNvSpPr txBox="1">
            <a:spLocks/>
          </p:cNvSpPr>
          <p:nvPr/>
        </p:nvSpPr>
        <p:spPr>
          <a:xfrm>
            <a:off x="3551850" y="1368121"/>
            <a:ext cx="5004323" cy="534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Constitución Política de los Estados Unidos Mexicanos</a:t>
            </a:r>
          </a:p>
          <a:p>
            <a:pPr algn="l"/>
            <a:r>
              <a:rPr lang="es-MX" sz="1400" dirty="0">
                <a:solidFill>
                  <a:srgbClr val="CCA76A"/>
                </a:solidFill>
                <a:latin typeface="Montserrat" pitchFamily="2" charset="77"/>
              </a:rPr>
              <a:t>Artículos 6, 8, 9 y 26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9C1599-99D8-A045-9E4B-041089B6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2198" y="1381806"/>
            <a:ext cx="589652" cy="5071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40FC0CB-F214-B647-BC4A-A7D8DCB3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9167" y="1643150"/>
            <a:ext cx="1862020" cy="1812367"/>
          </a:xfrm>
          <a:prstGeom prst="rect">
            <a:avLst/>
          </a:prstGeom>
        </p:spPr>
      </p:pic>
      <p:sp>
        <p:nvSpPr>
          <p:cNvPr id="28" name="Título 22">
            <a:extLst>
              <a:ext uri="{FF2B5EF4-FFF2-40B4-BE49-F238E27FC236}">
                <a16:creationId xmlns:a16="http://schemas.microsoft.com/office/drawing/2014/main" id="{93D86270-61A1-D947-80D9-172EF0A0E577}"/>
              </a:ext>
            </a:extLst>
          </p:cNvPr>
          <p:cNvSpPr txBox="1">
            <a:spLocks/>
          </p:cNvSpPr>
          <p:nvPr/>
        </p:nvSpPr>
        <p:spPr>
          <a:xfrm>
            <a:off x="3551850" y="2002605"/>
            <a:ext cx="4677751" cy="534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Ley General de Desarrollo Social</a:t>
            </a:r>
          </a:p>
          <a:p>
            <a:pPr algn="l"/>
            <a:r>
              <a:rPr lang="es-MX" sz="1400" dirty="0">
                <a:solidFill>
                  <a:srgbClr val="CCA76A"/>
                </a:solidFill>
                <a:latin typeface="Montserrat" pitchFamily="2" charset="77"/>
              </a:rPr>
              <a:t>Artículos 69, 70 y 71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631AB5A-9978-F24C-87D2-397718E62E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62198" y="2016290"/>
            <a:ext cx="589651" cy="507100"/>
          </a:xfrm>
          <a:prstGeom prst="rect">
            <a:avLst/>
          </a:prstGeom>
        </p:spPr>
      </p:pic>
      <p:sp>
        <p:nvSpPr>
          <p:cNvPr id="30" name="Título 22">
            <a:extLst>
              <a:ext uri="{FF2B5EF4-FFF2-40B4-BE49-F238E27FC236}">
                <a16:creationId xmlns:a16="http://schemas.microsoft.com/office/drawing/2014/main" id="{628584FE-83B8-134E-B6A1-1644888B06F4}"/>
              </a:ext>
            </a:extLst>
          </p:cNvPr>
          <p:cNvSpPr txBox="1">
            <a:spLocks/>
          </p:cNvSpPr>
          <p:nvPr/>
        </p:nvSpPr>
        <p:spPr>
          <a:xfrm>
            <a:off x="3551850" y="2729770"/>
            <a:ext cx="5004323" cy="72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Lineamientos para la operación y promoción de la Contraloría Social en los Programas Federales de Desarrollo Social.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AA64B5DA-56DA-0748-80D9-51CD048999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62198" y="2743456"/>
            <a:ext cx="589651" cy="507100"/>
          </a:xfrm>
          <a:prstGeom prst="rect">
            <a:avLst/>
          </a:prstGeom>
        </p:spPr>
      </p:pic>
      <p:sp>
        <p:nvSpPr>
          <p:cNvPr id="32" name="Título 22">
            <a:extLst>
              <a:ext uri="{FF2B5EF4-FFF2-40B4-BE49-F238E27FC236}">
                <a16:creationId xmlns:a16="http://schemas.microsoft.com/office/drawing/2014/main" id="{503D8270-A8C9-5342-A196-B7FE898E5D12}"/>
              </a:ext>
            </a:extLst>
          </p:cNvPr>
          <p:cNvSpPr txBox="1">
            <a:spLocks/>
          </p:cNvSpPr>
          <p:nvPr/>
        </p:nvSpPr>
        <p:spPr>
          <a:xfrm>
            <a:off x="3551850" y="3625006"/>
            <a:ext cx="4677751" cy="520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Reglas de Operación del Programa Cultura Física y Deporte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57D550A-639A-F042-A7EB-0A34C05F51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62198" y="3638691"/>
            <a:ext cx="589651" cy="5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2">
            <a:extLst>
              <a:ext uri="{FF2B5EF4-FFF2-40B4-BE49-F238E27FC236}">
                <a16:creationId xmlns:a16="http://schemas.microsoft.com/office/drawing/2014/main" id="{2E735072-C367-DC4E-B015-2572D9003F69}"/>
              </a:ext>
            </a:extLst>
          </p:cNvPr>
          <p:cNvSpPr txBox="1">
            <a:spLocks/>
          </p:cNvSpPr>
          <p:nvPr/>
        </p:nvSpPr>
        <p:spPr>
          <a:xfrm>
            <a:off x="569167" y="357885"/>
            <a:ext cx="7865706" cy="59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2400" dirty="0">
                <a:solidFill>
                  <a:srgbClr val="147265"/>
                </a:solidFill>
                <a:latin typeface="Montserrat ExtraBold" pitchFamily="2" charset="77"/>
              </a:rPr>
              <a:t>¿Quiénes participan en la Contraloría Social? </a:t>
            </a:r>
          </a:p>
        </p:txBody>
      </p:sp>
      <p:sp>
        <p:nvSpPr>
          <p:cNvPr id="13" name="Título 22">
            <a:extLst>
              <a:ext uri="{FF2B5EF4-FFF2-40B4-BE49-F238E27FC236}">
                <a16:creationId xmlns:a16="http://schemas.microsoft.com/office/drawing/2014/main" id="{EF2E6057-CA38-EE43-ABEE-F61B1EDF6A09}"/>
              </a:ext>
            </a:extLst>
          </p:cNvPr>
          <p:cNvSpPr txBox="1">
            <a:spLocks/>
          </p:cNvSpPr>
          <p:nvPr/>
        </p:nvSpPr>
        <p:spPr>
          <a:xfrm>
            <a:off x="431807" y="2366476"/>
            <a:ext cx="1243964" cy="8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Secretaria de la Función Pública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6725497-D6F9-A445-AD29-7D7FD067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5655" y="1558482"/>
            <a:ext cx="936268" cy="80519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6DDBC57-1C47-C846-A48C-8BEABE17EB0B}"/>
              </a:ext>
            </a:extLst>
          </p:cNvPr>
          <p:cNvSpPr/>
          <p:nvPr/>
        </p:nvSpPr>
        <p:spPr>
          <a:xfrm>
            <a:off x="569167" y="1390525"/>
            <a:ext cx="973149" cy="973149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ítulo 22">
            <a:extLst>
              <a:ext uri="{FF2B5EF4-FFF2-40B4-BE49-F238E27FC236}">
                <a16:creationId xmlns:a16="http://schemas.microsoft.com/office/drawing/2014/main" id="{4F048B2F-45B5-664C-8F7A-2813C9D97B13}"/>
              </a:ext>
            </a:extLst>
          </p:cNvPr>
          <p:cNvSpPr txBox="1">
            <a:spLocks/>
          </p:cNvSpPr>
          <p:nvPr/>
        </p:nvSpPr>
        <p:spPr>
          <a:xfrm>
            <a:off x="2111317" y="3066274"/>
            <a:ext cx="1243964" cy="8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Instancia Normativa: </a:t>
            </a:r>
            <a:r>
              <a:rPr lang="es-MX" sz="1200" dirty="0">
                <a:solidFill>
                  <a:srgbClr val="CCA76A"/>
                </a:solidFill>
                <a:latin typeface="Montserrat" pitchFamily="2" charset="77"/>
              </a:rPr>
              <a:t>La CONADE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9E0BEAA-F0B0-024F-8BF9-2A337F8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65165" y="2155640"/>
            <a:ext cx="936268" cy="80519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632C0703-4842-854E-ABE4-E0A062766943}"/>
              </a:ext>
            </a:extLst>
          </p:cNvPr>
          <p:cNvSpPr/>
          <p:nvPr/>
        </p:nvSpPr>
        <p:spPr>
          <a:xfrm>
            <a:off x="2248677" y="2090323"/>
            <a:ext cx="973149" cy="973149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Título 22">
            <a:extLst>
              <a:ext uri="{FF2B5EF4-FFF2-40B4-BE49-F238E27FC236}">
                <a16:creationId xmlns:a16="http://schemas.microsoft.com/office/drawing/2014/main" id="{4AEF847E-31CE-F845-8EF0-BAEA8049B1BD}"/>
              </a:ext>
            </a:extLst>
          </p:cNvPr>
          <p:cNvSpPr txBox="1">
            <a:spLocks/>
          </p:cNvSpPr>
          <p:nvPr/>
        </p:nvSpPr>
        <p:spPr>
          <a:xfrm>
            <a:off x="3719867" y="3287404"/>
            <a:ext cx="1704265" cy="1151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Instancia Ejecutora:</a:t>
            </a:r>
          </a:p>
          <a:p>
            <a:r>
              <a:rPr lang="es-MX" sz="800" dirty="0">
                <a:solidFill>
                  <a:srgbClr val="CCA76A"/>
                </a:solidFill>
                <a:latin typeface="Montserrat" pitchFamily="2" charset="77"/>
              </a:rPr>
              <a:t>Órganos de Cultura Física y Deporte, Asociaciones Deportivas Nacionales, Organismos Afines, entre otros.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787FF21-D760-D447-970B-56EFD2854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0692" y="2446824"/>
            <a:ext cx="823269" cy="708011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0EE54BF4-9405-8147-81CB-DA062282D9C1}"/>
              </a:ext>
            </a:extLst>
          </p:cNvPr>
          <p:cNvSpPr/>
          <p:nvPr/>
        </p:nvSpPr>
        <p:spPr>
          <a:xfrm>
            <a:off x="4077476" y="2314255"/>
            <a:ext cx="973149" cy="973149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Título 22">
            <a:extLst>
              <a:ext uri="{FF2B5EF4-FFF2-40B4-BE49-F238E27FC236}">
                <a16:creationId xmlns:a16="http://schemas.microsoft.com/office/drawing/2014/main" id="{DC598F8E-8AE5-4B4B-B22D-19693C24EEF4}"/>
              </a:ext>
            </a:extLst>
          </p:cNvPr>
          <p:cNvSpPr txBox="1">
            <a:spLocks/>
          </p:cNvSpPr>
          <p:nvPr/>
        </p:nvSpPr>
        <p:spPr>
          <a:xfrm>
            <a:off x="5942567" y="3190330"/>
            <a:ext cx="1243964" cy="8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Beneficiarios del programa S269 </a:t>
            </a:r>
          </a:p>
          <a:p>
            <a:r>
              <a:rPr lang="es-MX" sz="1000" dirty="0">
                <a:solidFill>
                  <a:srgbClr val="CCA76A"/>
                </a:solidFill>
                <a:latin typeface="Montserrat" pitchFamily="2" charset="77"/>
              </a:rPr>
              <a:t>“Cultura Física y Deporte”</a:t>
            </a:r>
            <a:endParaRPr lang="es-MX" sz="1200" dirty="0">
              <a:solidFill>
                <a:srgbClr val="CCA76A"/>
              </a:solidFill>
              <a:latin typeface="Montserrat" pitchFamily="2" charset="77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8EDC379-A50F-F24F-89EC-DEF8E3C6DC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4572" y="2214379"/>
            <a:ext cx="734035" cy="631270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EB500D43-4D5C-B44E-B0EF-BDA5535906DF}"/>
              </a:ext>
            </a:extLst>
          </p:cNvPr>
          <p:cNvSpPr/>
          <p:nvPr/>
        </p:nvSpPr>
        <p:spPr>
          <a:xfrm>
            <a:off x="6079927" y="2073045"/>
            <a:ext cx="973149" cy="973149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2B1DE37A-9140-8140-8656-997FEC08FC34}"/>
              </a:ext>
            </a:extLst>
          </p:cNvPr>
          <p:cNvSpPr txBox="1">
            <a:spLocks/>
          </p:cNvSpPr>
          <p:nvPr/>
        </p:nvSpPr>
        <p:spPr>
          <a:xfrm>
            <a:off x="7484717" y="2366476"/>
            <a:ext cx="1243964" cy="823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Comité de Contraloría Social 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9C64F67-061C-BF4B-AC0D-61A5AB111D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01720" y="1529555"/>
            <a:ext cx="796308" cy="684824"/>
          </a:xfrm>
          <a:prstGeom prst="rect">
            <a:avLst/>
          </a:prstGeom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487B4AE7-1AB9-094A-98A3-783CF82E81BE}"/>
              </a:ext>
            </a:extLst>
          </p:cNvPr>
          <p:cNvSpPr/>
          <p:nvPr/>
        </p:nvSpPr>
        <p:spPr>
          <a:xfrm>
            <a:off x="7622077" y="1390525"/>
            <a:ext cx="973149" cy="973149"/>
          </a:xfrm>
          <a:prstGeom prst="ellipse">
            <a:avLst/>
          </a:prstGeom>
          <a:noFill/>
          <a:ln w="28575">
            <a:solidFill>
              <a:srgbClr val="CCA7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463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843</Words>
  <Application>Microsoft Macintosh PowerPoint</Application>
  <PresentationFormat>Presentación en pantalla (16:9)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Montserrat</vt:lpstr>
      <vt:lpstr>Montserrat ExtraBold</vt:lpstr>
      <vt:lpstr>Montserrat Medium</vt:lpstr>
      <vt:lpstr>Montserrat SemiBold</vt:lpstr>
      <vt:lpstr>Wingdings</vt:lpstr>
      <vt:lpstr>Tema de Office</vt:lpstr>
      <vt:lpstr>PROGRAMA DE CONTRALORÍA SOCIAL</vt:lpstr>
      <vt:lpstr>EJERCICIO FISCAL 2021 </vt:lpstr>
      <vt:lpstr>Órganos de Cultura Física y Deporte </vt:lpstr>
      <vt:lpstr>BENEFICIADOS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ERICK GERARDO RAMIREZ BARBOSA</cp:lastModifiedBy>
  <cp:revision>34</cp:revision>
  <cp:lastPrinted>2022-04-02T06:07:12Z</cp:lastPrinted>
  <dcterms:created xsi:type="dcterms:W3CDTF">2019-07-10T20:07:53Z</dcterms:created>
  <dcterms:modified xsi:type="dcterms:W3CDTF">2022-04-04T14:09:33Z</dcterms:modified>
</cp:coreProperties>
</file>