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59" r:id="rId4"/>
    <p:sldId id="260" r:id="rId5"/>
    <p:sldId id="269" r:id="rId6"/>
    <p:sldId id="267" r:id="rId7"/>
    <p:sldId id="263" r:id="rId8"/>
    <p:sldId id="264" r:id="rId9"/>
    <p:sldId id="265" r:id="rId10"/>
    <p:sldId id="261" r:id="rId11"/>
    <p:sldId id="262" r:id="rId12"/>
    <p:sldId id="271" r:id="rId13"/>
    <p:sldId id="273" r:id="rId14"/>
    <p:sldId id="268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F8A"/>
    <a:srgbClr val="147265"/>
    <a:srgbClr val="8B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5"/>
    <p:restoredTop sz="92115"/>
  </p:normalViewPr>
  <p:slideViewPr>
    <p:cSldViewPr snapToGrid="0" snapToObjects="1">
      <p:cViewPr varScale="1">
        <p:scale>
          <a:sx n="89" d="100"/>
          <a:sy n="89" d="100"/>
        </p:scale>
        <p:origin x="176" y="3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11/12/19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11/12/19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86120" y="318955"/>
            <a:ext cx="5537268" cy="110251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8D2F8A"/>
                </a:solidFill>
              </a:rPr>
              <a:t>Nacionales </a:t>
            </a:r>
            <a:r>
              <a:rPr lang="es-ES" dirty="0" err="1">
                <a:solidFill>
                  <a:srgbClr val="8D2F8A"/>
                </a:solidFill>
              </a:rPr>
              <a:t>Conade</a:t>
            </a:r>
            <a:r>
              <a:rPr lang="es-ES" dirty="0">
                <a:solidFill>
                  <a:srgbClr val="8D2F8A"/>
                </a:solidFill>
              </a:rPr>
              <a:t> 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0467" y="1334704"/>
            <a:ext cx="6025154" cy="1314450"/>
          </a:xfrm>
        </p:spPr>
        <p:txBody>
          <a:bodyPr/>
          <a:lstStyle/>
          <a:p>
            <a:r>
              <a:rPr lang="es-ES"/>
              <a:t>3ª Sesión </a:t>
            </a:r>
            <a:r>
              <a:rPr lang="es-ES" dirty="0"/>
              <a:t>Ordinaria del Consejo Directivo del SINADE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86120" y="1284102"/>
            <a:ext cx="5537268" cy="0"/>
          </a:xfrm>
          <a:prstGeom prst="line">
            <a:avLst/>
          </a:prstGeom>
          <a:ln>
            <a:solidFill>
              <a:srgbClr val="8D2F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ítulo 2"/>
          <p:cNvSpPr txBox="1">
            <a:spLocks/>
          </p:cNvSpPr>
          <p:nvPr/>
        </p:nvSpPr>
        <p:spPr>
          <a:xfrm>
            <a:off x="2973657" y="4129937"/>
            <a:ext cx="6025154" cy="52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/>
              <a:t>Diciembre 11, 2019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11" y="1918164"/>
            <a:ext cx="2404685" cy="29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470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Sede: Nuevo León.</a:t>
            </a:r>
            <a:br>
              <a:rPr lang="es-MX" dirty="0"/>
            </a:br>
            <a:r>
              <a:rPr lang="es-MX" dirty="0"/>
              <a:t>14 de abril al 18 de mayo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54818"/>
              </p:ext>
            </p:extLst>
          </p:nvPr>
        </p:nvGraphicFramePr>
        <p:xfrm>
          <a:off x="457026" y="1283237"/>
          <a:ext cx="8185174" cy="2976525"/>
        </p:xfrm>
        <a:graphic>
          <a:graphicData uri="http://schemas.openxmlformats.org/drawingml/2006/table">
            <a:tbl>
              <a:tblPr firstRow="1" firstCol="1" bandRow="1"/>
              <a:tblGrid>
                <a:gridCol w="390560">
                  <a:extLst>
                    <a:ext uri="{9D8B030D-6E8A-4147-A177-3AD203B41FA5}">
                      <a16:colId xmlns:a16="http://schemas.microsoft.com/office/drawing/2014/main" val="1301926918"/>
                    </a:ext>
                  </a:extLst>
                </a:gridCol>
                <a:gridCol w="1819037">
                  <a:extLst>
                    <a:ext uri="{9D8B030D-6E8A-4147-A177-3AD203B41FA5}">
                      <a16:colId xmlns:a16="http://schemas.microsoft.com/office/drawing/2014/main" val="1942316254"/>
                    </a:ext>
                  </a:extLst>
                </a:gridCol>
                <a:gridCol w="234337">
                  <a:extLst>
                    <a:ext uri="{9D8B030D-6E8A-4147-A177-3AD203B41FA5}">
                      <a16:colId xmlns:a16="http://schemas.microsoft.com/office/drawing/2014/main" val="2790759768"/>
                    </a:ext>
                  </a:extLst>
                </a:gridCol>
                <a:gridCol w="390560">
                  <a:extLst>
                    <a:ext uri="{9D8B030D-6E8A-4147-A177-3AD203B41FA5}">
                      <a16:colId xmlns:a16="http://schemas.microsoft.com/office/drawing/2014/main" val="3561052130"/>
                    </a:ext>
                  </a:extLst>
                </a:gridCol>
                <a:gridCol w="2306261">
                  <a:extLst>
                    <a:ext uri="{9D8B030D-6E8A-4147-A177-3AD203B41FA5}">
                      <a16:colId xmlns:a16="http://schemas.microsoft.com/office/drawing/2014/main" val="2045763284"/>
                    </a:ext>
                  </a:extLst>
                </a:gridCol>
                <a:gridCol w="234337">
                  <a:extLst>
                    <a:ext uri="{9D8B030D-6E8A-4147-A177-3AD203B41FA5}">
                      <a16:colId xmlns:a16="http://schemas.microsoft.com/office/drawing/2014/main" val="2466538531"/>
                    </a:ext>
                  </a:extLst>
                </a:gridCol>
                <a:gridCol w="401300">
                  <a:extLst>
                    <a:ext uri="{9D8B030D-6E8A-4147-A177-3AD203B41FA5}">
                      <a16:colId xmlns:a16="http://schemas.microsoft.com/office/drawing/2014/main" val="1497913241"/>
                    </a:ext>
                  </a:extLst>
                </a:gridCol>
                <a:gridCol w="2408782">
                  <a:extLst>
                    <a:ext uri="{9D8B030D-6E8A-4147-A177-3AD203B41FA5}">
                      <a16:colId xmlns:a16="http://schemas.microsoft.com/office/drawing/2014/main" val="2245103666"/>
                    </a:ext>
                  </a:extLst>
                </a:gridCol>
              </a:tblGrid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Aguas Abiertas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Karate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Squash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62217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Atletismo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Lev. Pesas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Taekwondo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356869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Bádminton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Luchas Asociadas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798284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Boxeo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 de Mesa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86086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Canotaje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 Artística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con Arco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664437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Clavados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Patines Vel. y Art.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Deportivo (Aire)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645959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Esgrima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Pentatlón Moderno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Triatlón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613481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Frontón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Raquetbol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48085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Judo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22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4703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Deportes en Sedes Alternas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09423"/>
              </p:ext>
            </p:extLst>
          </p:nvPr>
        </p:nvGraphicFramePr>
        <p:xfrm>
          <a:off x="468353" y="1282117"/>
          <a:ext cx="8218446" cy="2743472"/>
        </p:xfrm>
        <a:graphic>
          <a:graphicData uri="http://schemas.openxmlformats.org/drawingml/2006/table">
            <a:tbl>
              <a:tblPr firstRow="1" firstCol="1" bandRow="1"/>
              <a:tblGrid>
                <a:gridCol w="646769">
                  <a:extLst>
                    <a:ext uri="{9D8B030D-6E8A-4147-A177-3AD203B41FA5}">
                      <a16:colId xmlns:a16="http://schemas.microsoft.com/office/drawing/2014/main" val="4143072869"/>
                    </a:ext>
                  </a:extLst>
                </a:gridCol>
                <a:gridCol w="1679073">
                  <a:extLst>
                    <a:ext uri="{9D8B030D-6E8A-4147-A177-3AD203B41FA5}">
                      <a16:colId xmlns:a16="http://schemas.microsoft.com/office/drawing/2014/main" val="1435040133"/>
                    </a:ext>
                  </a:extLst>
                </a:gridCol>
                <a:gridCol w="156001">
                  <a:extLst>
                    <a:ext uri="{9D8B030D-6E8A-4147-A177-3AD203B41FA5}">
                      <a16:colId xmlns:a16="http://schemas.microsoft.com/office/drawing/2014/main" val="952607624"/>
                    </a:ext>
                  </a:extLst>
                </a:gridCol>
                <a:gridCol w="718555">
                  <a:extLst>
                    <a:ext uri="{9D8B030D-6E8A-4147-A177-3AD203B41FA5}">
                      <a16:colId xmlns:a16="http://schemas.microsoft.com/office/drawing/2014/main" val="2866248660"/>
                    </a:ext>
                  </a:extLst>
                </a:gridCol>
                <a:gridCol w="1976017">
                  <a:extLst>
                    <a:ext uri="{9D8B030D-6E8A-4147-A177-3AD203B41FA5}">
                      <a16:colId xmlns:a16="http://schemas.microsoft.com/office/drawing/2014/main" val="3047721545"/>
                    </a:ext>
                  </a:extLst>
                </a:gridCol>
                <a:gridCol w="159548">
                  <a:extLst>
                    <a:ext uri="{9D8B030D-6E8A-4147-A177-3AD203B41FA5}">
                      <a16:colId xmlns:a16="http://schemas.microsoft.com/office/drawing/2014/main" val="4066940637"/>
                    </a:ext>
                  </a:extLst>
                </a:gridCol>
                <a:gridCol w="741450">
                  <a:extLst>
                    <a:ext uri="{9D8B030D-6E8A-4147-A177-3AD203B41FA5}">
                      <a16:colId xmlns:a16="http://schemas.microsoft.com/office/drawing/2014/main" val="1038402566"/>
                    </a:ext>
                  </a:extLst>
                </a:gridCol>
                <a:gridCol w="2141033">
                  <a:extLst>
                    <a:ext uri="{9D8B030D-6E8A-4147-A177-3AD203B41FA5}">
                      <a16:colId xmlns:a16="http://schemas.microsoft.com/office/drawing/2014/main" val="670182906"/>
                    </a:ext>
                  </a:extLst>
                </a:gridCol>
              </a:tblGrid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Ajedrez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Gim</a:t>
                      </a:r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Artística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Softbol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488734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Basquetbol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Gim</a:t>
                      </a:r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Rítmica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Surfing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720054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Basquetbol 3X3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Gim</a:t>
                      </a:r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Trampolín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Tiro Deportivo Fuego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97125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Beisbol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Handball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27601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Boliche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Hockey sobre Pasto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Voleibol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190138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Charrería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 Line Hockey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Voleibol de Playa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77939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Ciclismo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Polo Acuático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883753"/>
                  </a:ext>
                </a:extLst>
              </a:tr>
              <a:tr h="342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Futbol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Rugby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2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3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924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Cambios de entidad</a:t>
            </a:r>
            <a:endParaRPr lang="es-ES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200718" y="1059081"/>
            <a:ext cx="8709105" cy="1895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Baja Extraordinarias </a:t>
            </a:r>
            <a:r>
              <a:rPr lang="es-MX" b="1" dirty="0"/>
              <a:t>CUMPLIENDO DEBIDAMENTE LOS REQUISITOS</a:t>
            </a:r>
            <a:r>
              <a:rPr lang="es-MX" dirty="0"/>
              <a:t> y recibidas al 31 de diciembre de 2019, podrán ser inscritos en la edición del año 2020 de los Nacionales CONADE.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algn="just"/>
            <a:r>
              <a:rPr lang="es-MX" dirty="0"/>
              <a:t>Bajas Ordinarias, recibidas al 31 de diciembre de 2019 y que </a:t>
            </a:r>
            <a:r>
              <a:rPr lang="es-MX" b="1" dirty="0"/>
              <a:t>CUMPLAN DEBIDAMENTE LOS REQUISITOS</a:t>
            </a:r>
            <a:r>
              <a:rPr lang="es-MX" dirty="0"/>
              <a:t> , podrán participar en la edición del año 2021.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Los trámites de cambio de entidad, que se reciban a partir del 1° de enero de 2020, podrán participar en la edición del año 2022.</a:t>
            </a:r>
          </a:p>
        </p:txBody>
      </p:sp>
    </p:spTree>
    <p:extLst>
      <p:ext uri="{BB962C8B-B14F-4D97-AF65-F5344CB8AC3E}">
        <p14:creationId xmlns:p14="http://schemas.microsoft.com/office/powerpoint/2010/main" val="401586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276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s-MX" dirty="0"/>
              <a:t>Entrenadores, Delegados y </a:t>
            </a:r>
            <a:br>
              <a:rPr lang="es-MX" dirty="0"/>
            </a:br>
            <a:r>
              <a:rPr lang="es-MX" dirty="0"/>
              <a:t>Staff de Competencia</a:t>
            </a:r>
            <a:endParaRPr lang="es-ES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200718" y="1616639"/>
            <a:ext cx="8709105" cy="1895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s-MX" dirty="0"/>
              <a:t>Cursar y acreditar entre la publicación de la Convocatoria y las inscripciones de la Final Nacional, al menos un curso de certificación, congreso, diplomado o especialidad en materia de entrenamiento deportivo o materias afín.</a:t>
            </a:r>
          </a:p>
          <a:p>
            <a:pPr marL="0" lvl="0" indent="0" algn="just">
              <a:buNone/>
            </a:pPr>
            <a:endParaRPr lang="es-MX" dirty="0"/>
          </a:p>
          <a:p>
            <a:pPr marL="0" lvl="0" indent="0" algn="just">
              <a:buNone/>
            </a:pPr>
            <a:r>
              <a:rPr lang="es-MX" dirty="0"/>
              <a:t>Deberá contar con el aval por alguna institución de educación superior pública estatal o federal.</a:t>
            </a:r>
          </a:p>
        </p:txBody>
      </p:sp>
    </p:spTree>
    <p:extLst>
      <p:ext uri="{BB962C8B-B14F-4D97-AF65-F5344CB8AC3E}">
        <p14:creationId xmlns:p14="http://schemas.microsoft.com/office/powerpoint/2010/main" val="3384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55" y="108883"/>
            <a:ext cx="2831442" cy="3465014"/>
          </a:xfrm>
          <a:prstGeom prst="rect">
            <a:avLst/>
          </a:prstGeom>
        </p:spPr>
      </p:pic>
      <p:sp>
        <p:nvSpPr>
          <p:cNvPr id="5" name="Subtítulo 4"/>
          <p:cNvSpPr txBox="1">
            <a:spLocks/>
          </p:cNvSpPr>
          <p:nvPr/>
        </p:nvSpPr>
        <p:spPr>
          <a:xfrm>
            <a:off x="494453" y="3357997"/>
            <a:ext cx="8357447" cy="11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400" dirty="0"/>
              <a:t>https://www.gob.mx/conade</a:t>
            </a:r>
          </a:p>
        </p:txBody>
      </p:sp>
    </p:spTree>
    <p:extLst>
      <p:ext uri="{BB962C8B-B14F-4D97-AF65-F5344CB8AC3E}">
        <p14:creationId xmlns:p14="http://schemas.microsoft.com/office/powerpoint/2010/main" val="336674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261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Objetivo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44" y="725987"/>
            <a:ext cx="2831442" cy="3465014"/>
          </a:xfrm>
          <a:prstGeom prst="rect">
            <a:avLst/>
          </a:prstGeom>
        </p:spPr>
      </p:pic>
      <p:sp>
        <p:nvSpPr>
          <p:cNvPr id="5" name="Subtítulo 4"/>
          <p:cNvSpPr txBox="1">
            <a:spLocks/>
          </p:cNvSpPr>
          <p:nvPr/>
        </p:nvSpPr>
        <p:spPr>
          <a:xfrm>
            <a:off x="278780" y="1539774"/>
            <a:ext cx="5805715" cy="1431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/>
              <a:t>Convocar a los mejores deportistas infantiles y juveniles mexicanos a los Nacionales CONADE, que les brinden la posibilidad de ser integrados a las preselecciones y selecciones nacionales juveniles.</a:t>
            </a:r>
          </a:p>
        </p:txBody>
      </p:sp>
    </p:spTree>
    <p:extLst>
      <p:ext uri="{BB962C8B-B14F-4D97-AF65-F5344CB8AC3E}">
        <p14:creationId xmlns:p14="http://schemas.microsoft.com/office/powerpoint/2010/main" val="341173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5892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Acciones realizadas</a:t>
            </a:r>
            <a:endParaRPr lang="es-ES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427547" y="664584"/>
            <a:ext cx="8404220" cy="3373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MX" sz="1800" dirty="0"/>
              <a:t>Reuniones de trabajo con las Federaciones Deportivas Nacionales, para dar a conocer las líneas generales de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dirty="0"/>
              <a:t>Reuniones de Trabajo con las 8 Regiones para dar a conocer a las entidades el proyecto en lo general.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dirty="0"/>
              <a:t>Recepción de las contrapropuestas de las Federaciones Deportivas Nacionales para la actualización de las líneas de acción.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dirty="0"/>
              <a:t>Definición y firma de las bases de competencia de los Anexos Técnicos.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1800" dirty="0"/>
              <a:t>Publicación de los documentos normativos.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8840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8" y="615652"/>
            <a:ext cx="2579837" cy="3157109"/>
          </a:xfrm>
          <a:prstGeom prst="rect">
            <a:avLst/>
          </a:prstGeom>
        </p:spPr>
      </p:pic>
      <p:sp>
        <p:nvSpPr>
          <p:cNvPr id="5" name="Subtítulo 4"/>
          <p:cNvSpPr txBox="1">
            <a:spLocks/>
          </p:cNvSpPr>
          <p:nvPr/>
        </p:nvSpPr>
        <p:spPr>
          <a:xfrm>
            <a:off x="338256" y="808397"/>
            <a:ext cx="5627646" cy="3373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/>
              <a:t>46 disciplinas deportivas.</a:t>
            </a:r>
          </a:p>
          <a:p>
            <a:pPr marL="0" indent="0" algn="just">
              <a:buNone/>
            </a:pPr>
            <a:r>
              <a:rPr lang="es-MX" sz="2200" dirty="0"/>
              <a:t>Deportistas Mexicanos y Residentes Permanentes.</a:t>
            </a:r>
          </a:p>
          <a:p>
            <a:pPr marL="0" indent="0" algn="just">
              <a:buNone/>
            </a:pPr>
            <a:r>
              <a:rPr lang="es-MX" sz="2200" dirty="0"/>
              <a:t>Deportistas de entre 10 y 23 años.</a:t>
            </a:r>
          </a:p>
          <a:p>
            <a:pPr marL="0" indent="0" algn="just">
              <a:buNone/>
            </a:pPr>
            <a:r>
              <a:rPr lang="es-MX" sz="2200" dirty="0"/>
              <a:t>Medallero Único.</a:t>
            </a:r>
          </a:p>
          <a:p>
            <a:pPr marL="0" indent="0" algn="just">
              <a:buNone/>
            </a:pPr>
            <a:r>
              <a:rPr lang="es-MX" sz="2200" dirty="0"/>
              <a:t>Evento de carácter Selectivo.</a:t>
            </a:r>
          </a:p>
        </p:txBody>
      </p:sp>
    </p:spTree>
    <p:extLst>
      <p:ext uri="{BB962C8B-B14F-4D97-AF65-F5344CB8AC3E}">
        <p14:creationId xmlns:p14="http://schemas.microsoft.com/office/powerpoint/2010/main" val="128383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61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Disciplinas  Convocadas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4040" y="740988"/>
            <a:ext cx="8944563" cy="3273451"/>
          </a:xfrm>
          <a:prstGeom prst="rect">
            <a:avLst/>
          </a:prstGeom>
        </p:spPr>
        <p:txBody>
          <a:bodyPr vert="horz" lIns="91440" tIns="45720" rIns="91440" bIns="45720" numCol="4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MX" sz="1600" dirty="0"/>
              <a:t>Ajedrez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Aguas Abiertas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Atletismo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Bádminton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Basquetbol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Basquetbol (3x3)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Béisbol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Boliche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Boxeo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Canotaje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Charrería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Ciclismo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Clavados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Esgrima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Frontón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Futbol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Gimn. Artística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Gimn. Rítmica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Gimn. Trampolín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Handball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Hockey sobre Pasto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Judo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Karate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Lev. Pesas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Luchas Asociadas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Natación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Natación Artística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Patines sobre Ruedas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Pentatlón Moderno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Polo Acuático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Racquetbol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Remo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Rugby Siete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Softbol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Squash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Surf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Taekwondo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Tenis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Tenis de Mesa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Tiro con Arco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Tiro Deportivo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Triatlón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Vela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Voleibol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Voleibol de Playa</a:t>
            </a:r>
          </a:p>
        </p:txBody>
      </p:sp>
    </p:spTree>
    <p:extLst>
      <p:ext uri="{BB962C8B-B14F-4D97-AF65-F5344CB8AC3E}">
        <p14:creationId xmlns:p14="http://schemas.microsoft.com/office/powerpoint/2010/main" val="139820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6517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Sistemas de Clasificación</a:t>
            </a:r>
            <a:endParaRPr lang="es-ES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457200" y="1716995"/>
            <a:ext cx="5169747" cy="179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/>
              <a:t>Etapa Regional</a:t>
            </a:r>
          </a:p>
          <a:p>
            <a:pPr marL="0" indent="0" algn="just">
              <a:buNone/>
            </a:pPr>
            <a:r>
              <a:rPr lang="es-MX" dirty="0"/>
              <a:t>Eventos Nacionales Clasificatorios</a:t>
            </a:r>
          </a:p>
          <a:p>
            <a:pPr marL="0" indent="0" algn="just">
              <a:buNone/>
            </a:pPr>
            <a:r>
              <a:rPr lang="es-MX" dirty="0"/>
              <a:t>Clasificación Directa</a:t>
            </a:r>
          </a:p>
          <a:p>
            <a:pPr marL="0" indent="0" algn="just">
              <a:buNone/>
            </a:pPr>
            <a:r>
              <a:rPr lang="es-MX" dirty="0"/>
              <a:t>Ranking Nacional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6" name="D8BA3238-7D25-4D94-B162-03F5CE578C39" descr="image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6488" r="1524" b="10477"/>
          <a:stretch/>
        </p:blipFill>
        <p:spPr bwMode="auto">
          <a:xfrm>
            <a:off x="4587414" y="1326983"/>
            <a:ext cx="4556585" cy="26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1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6517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Clasificación Regional</a:t>
            </a:r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13980"/>
              </p:ext>
            </p:extLst>
          </p:nvPr>
        </p:nvGraphicFramePr>
        <p:xfrm>
          <a:off x="1453355" y="1164797"/>
          <a:ext cx="6352498" cy="2308180"/>
        </p:xfrm>
        <a:graphic>
          <a:graphicData uri="http://schemas.openxmlformats.org/drawingml/2006/table">
            <a:tbl>
              <a:tblPr firstRow="1" firstCol="1" bandRow="1"/>
              <a:tblGrid>
                <a:gridCol w="504038">
                  <a:extLst>
                    <a:ext uri="{9D8B030D-6E8A-4147-A177-3AD203B41FA5}">
                      <a16:colId xmlns:a16="http://schemas.microsoft.com/office/drawing/2014/main" val="3622940233"/>
                    </a:ext>
                  </a:extLst>
                </a:gridCol>
                <a:gridCol w="2542614">
                  <a:extLst>
                    <a:ext uri="{9D8B030D-6E8A-4147-A177-3AD203B41FA5}">
                      <a16:colId xmlns:a16="http://schemas.microsoft.com/office/drawing/2014/main" val="3911895448"/>
                    </a:ext>
                  </a:extLst>
                </a:gridCol>
                <a:gridCol w="127354">
                  <a:extLst>
                    <a:ext uri="{9D8B030D-6E8A-4147-A177-3AD203B41FA5}">
                      <a16:colId xmlns:a16="http://schemas.microsoft.com/office/drawing/2014/main" val="1703121826"/>
                    </a:ext>
                  </a:extLst>
                </a:gridCol>
                <a:gridCol w="381168">
                  <a:extLst>
                    <a:ext uri="{9D8B030D-6E8A-4147-A177-3AD203B41FA5}">
                      <a16:colId xmlns:a16="http://schemas.microsoft.com/office/drawing/2014/main" val="1723255668"/>
                    </a:ext>
                  </a:extLst>
                </a:gridCol>
                <a:gridCol w="2797324">
                  <a:extLst>
                    <a:ext uri="{9D8B030D-6E8A-4147-A177-3AD203B41FA5}">
                      <a16:colId xmlns:a16="http://schemas.microsoft.com/office/drawing/2014/main" val="2103337814"/>
                    </a:ext>
                  </a:extLst>
                </a:gridCol>
              </a:tblGrid>
              <a:tr h="4616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127608"/>
                  </a:ext>
                </a:extLst>
              </a:tr>
              <a:tr h="4616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Atletismo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Taekwondo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73080"/>
                  </a:ext>
                </a:extLst>
              </a:tr>
              <a:tr h="4616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Boxeo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6969"/>
                  </a:ext>
                </a:extLst>
              </a:tr>
              <a:tr h="4616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Levantamiento de Pesas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Tenis de Mesa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00824"/>
                  </a:ext>
                </a:extLst>
              </a:tr>
              <a:tr h="4616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Luchas Asociadas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con Arco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6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19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6517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Evento Nacional Clasificatorio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80573"/>
              </p:ext>
            </p:extLst>
          </p:nvPr>
        </p:nvGraphicFramePr>
        <p:xfrm>
          <a:off x="1128121" y="1502972"/>
          <a:ext cx="6688884" cy="2767944"/>
        </p:xfrm>
        <a:graphic>
          <a:graphicData uri="http://schemas.openxmlformats.org/drawingml/2006/table">
            <a:tbl>
              <a:tblPr firstRow="1" firstCol="1" bandRow="1"/>
              <a:tblGrid>
                <a:gridCol w="530729">
                  <a:extLst>
                    <a:ext uri="{9D8B030D-6E8A-4147-A177-3AD203B41FA5}">
                      <a16:colId xmlns:a16="http://schemas.microsoft.com/office/drawing/2014/main" val="2913148218"/>
                    </a:ext>
                  </a:extLst>
                </a:gridCol>
                <a:gridCol w="2410000">
                  <a:extLst>
                    <a:ext uri="{9D8B030D-6E8A-4147-A177-3AD203B41FA5}">
                      <a16:colId xmlns:a16="http://schemas.microsoft.com/office/drawing/2014/main" val="1904116443"/>
                    </a:ext>
                  </a:extLst>
                </a:gridCol>
                <a:gridCol w="134099">
                  <a:extLst>
                    <a:ext uri="{9D8B030D-6E8A-4147-A177-3AD203B41FA5}">
                      <a16:colId xmlns:a16="http://schemas.microsoft.com/office/drawing/2014/main" val="712372092"/>
                    </a:ext>
                  </a:extLst>
                </a:gridCol>
                <a:gridCol w="400407">
                  <a:extLst>
                    <a:ext uri="{9D8B030D-6E8A-4147-A177-3AD203B41FA5}">
                      <a16:colId xmlns:a16="http://schemas.microsoft.com/office/drawing/2014/main" val="3093668983"/>
                    </a:ext>
                  </a:extLst>
                </a:gridCol>
                <a:gridCol w="3213649">
                  <a:extLst>
                    <a:ext uri="{9D8B030D-6E8A-4147-A177-3AD203B41FA5}">
                      <a16:colId xmlns:a16="http://schemas.microsoft.com/office/drawing/2014/main" val="850308216"/>
                    </a:ext>
                  </a:extLst>
                </a:gridCol>
              </a:tblGrid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DISCIPLINAS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80408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Aguas Abiertas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21425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Bádminton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Natación Artística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985660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Clavados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Patinaje Velocidad y Artístico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10484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Esgrima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Pentatlón Moderno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2800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Frontón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Squash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685698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Judo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Tiro Deportivo Armas de Aire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074229"/>
                  </a:ext>
                </a:extLst>
              </a:tr>
              <a:tr h="3459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Karate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6195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8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9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5007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/>
              <a:t>Clasificación Directa</a:t>
            </a:r>
            <a:endParaRPr lang="es-E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283821"/>
              </p:ext>
            </p:extLst>
          </p:nvPr>
        </p:nvGraphicFramePr>
        <p:xfrm>
          <a:off x="834017" y="1011997"/>
          <a:ext cx="7328674" cy="294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Hoja de cálculo" r:id="rId3" imgW="6895910" imgH="2771788" progId="Excel.Sheet.12">
                  <p:embed/>
                </p:oleObj>
              </mc:Choice>
              <mc:Fallback>
                <p:oleObj name="Hoja de cálculo" r:id="rId3" imgW="6895910" imgH="27717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017" y="1011997"/>
                        <a:ext cx="7328674" cy="294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696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641</Words>
  <Application>Microsoft Macintosh PowerPoint</Application>
  <PresentationFormat>Presentación en pantalla (16:9)</PresentationFormat>
  <Paragraphs>252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Times New Roman</vt:lpstr>
      <vt:lpstr>Wingdings</vt:lpstr>
      <vt:lpstr>Tema de Office</vt:lpstr>
      <vt:lpstr>Hoja de cálculo</vt:lpstr>
      <vt:lpstr>Nacionales Conade 2020</vt:lpstr>
      <vt:lpstr>Objetivo</vt:lpstr>
      <vt:lpstr>Acciones realizadas</vt:lpstr>
      <vt:lpstr>Presentación de PowerPoint</vt:lpstr>
      <vt:lpstr>Disciplinas  Convocadas</vt:lpstr>
      <vt:lpstr>Sistemas de Clasificación</vt:lpstr>
      <vt:lpstr>Clasificación Regional</vt:lpstr>
      <vt:lpstr>Evento Nacional Clasificatorio</vt:lpstr>
      <vt:lpstr>Clasificación Directa</vt:lpstr>
      <vt:lpstr>Sede: Nuevo León. 14 de abril al 18 de mayo</vt:lpstr>
      <vt:lpstr>Deportes en Sedes Alternas</vt:lpstr>
      <vt:lpstr>Cambios de entidad</vt:lpstr>
      <vt:lpstr>Entrenadores, Delegados y  Staff de Competencia</vt:lpstr>
      <vt:lpstr>Presentación de PowerPoint</vt:lpstr>
    </vt:vector>
  </TitlesOfParts>
  <Company>UAEH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ERICK GERARDO RAMIREZ BARBOSA</cp:lastModifiedBy>
  <cp:revision>35</cp:revision>
  <dcterms:created xsi:type="dcterms:W3CDTF">2019-07-10T20:07:53Z</dcterms:created>
  <dcterms:modified xsi:type="dcterms:W3CDTF">2019-12-11T16:07:27Z</dcterms:modified>
</cp:coreProperties>
</file>