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/>
          <p:nvPr>
            <p:ph type="body" sz="quarter" idx="21" hasCustomPrompt="1"/>
          </p:nvPr>
        </p:nvSpPr>
        <p:spPr>
          <a:xfrm>
            <a:off x="4030265" y="12174593"/>
            <a:ext cx="16323471" cy="648365"/>
          </a:xfrm>
          <a:prstGeom prst="rect">
            <a:avLst/>
          </a:prstGeom>
        </p:spPr>
        <p:txBody>
          <a:bodyPr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200"/>
            </a:lvl1pPr>
          </a:lstStyle>
          <a:p>
            <a:pPr/>
            <a:r>
              <a:t>Autor y fecha</a:t>
            </a:r>
          </a:p>
        </p:txBody>
      </p:sp>
      <p:sp>
        <p:nvSpPr>
          <p:cNvPr id="12" name="Título de presentación"/>
          <p:cNvSpPr txBox="1"/>
          <p:nvPr>
            <p:ph type="title" hasCustomPrompt="1"/>
          </p:nvPr>
        </p:nvSpPr>
        <p:spPr>
          <a:xfrm>
            <a:off x="4030265" y="2607468"/>
            <a:ext cx="16325237" cy="4643439"/>
          </a:xfrm>
          <a:prstGeom prst="rect">
            <a:avLst/>
          </a:prstGeom>
        </p:spPr>
        <p:txBody>
          <a:bodyPr anchor="b"/>
          <a:lstStyle>
            <a:lvl1pPr>
              <a:defRPr spc="-228" sz="11400"/>
            </a:lvl1pPr>
          </a:lstStyle>
          <a:p>
            <a:pPr/>
            <a:r>
              <a:t>Título de presentación</a:t>
            </a:r>
          </a:p>
        </p:txBody>
      </p:sp>
      <p:sp>
        <p:nvSpPr>
          <p:cNvPr id="13" name="Nivel de texto 1…"/>
          <p:cNvSpPr txBox="1"/>
          <p:nvPr>
            <p:ph type="body" sz="quarter" idx="1" hasCustomPrompt="1"/>
          </p:nvPr>
        </p:nvSpPr>
        <p:spPr>
          <a:xfrm>
            <a:off x="4030265" y="7179468"/>
            <a:ext cx="16323470" cy="204806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5pPr>
          </a:lstStyle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e diapositiva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/>
          <p:nvPr>
            <p:ph type="body" sz="quarter" idx="1" hasCustomPrompt="1"/>
          </p:nvPr>
        </p:nvSpPr>
        <p:spPr>
          <a:xfrm>
            <a:off x="4030265" y="5018484"/>
            <a:ext cx="16323470" cy="3681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ech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formación del hecho"/>
          <p:cNvSpPr txBox="1"/>
          <p:nvPr>
            <p:ph type="body" sz="quarter" idx="21" hasCustomPrompt="1"/>
          </p:nvPr>
        </p:nvSpPr>
        <p:spPr>
          <a:xfrm>
            <a:off x="4030265" y="8732784"/>
            <a:ext cx="16323468" cy="9447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Información del hecho</a:t>
            </a:r>
          </a:p>
        </p:txBody>
      </p:sp>
      <p:sp>
        <p:nvSpPr>
          <p:cNvPr id="107" name="Nivel de texto 1…"/>
          <p:cNvSpPr txBox="1"/>
          <p:nvPr>
            <p:ph type="body" sz="half" idx="1" hasCustomPrompt="1"/>
          </p:nvPr>
        </p:nvSpPr>
        <p:spPr>
          <a:xfrm>
            <a:off x="4030265" y="1404937"/>
            <a:ext cx="16323470" cy="732784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ivel de texto 1…"/>
          <p:cNvSpPr txBox="1"/>
          <p:nvPr>
            <p:ph type="body" sz="quarter" idx="1" hasCustomPrompt="1"/>
          </p:nvPr>
        </p:nvSpPr>
        <p:spPr>
          <a:xfrm>
            <a:off x="4083843" y="5232796"/>
            <a:ext cx="16216314" cy="3268267"/>
          </a:xfrm>
          <a:prstGeom prst="rect">
            <a:avLst/>
          </a:prstGeom>
        </p:spPr>
        <p:txBody>
          <a:bodyPr anchor="ctr"/>
          <a:lstStyle>
            <a:lvl1pPr marL="642937" indent="-482203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42937" indent="-25003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42937" indent="432196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42937" indent="889396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42937" indent="1346596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“Frase celebre”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ribución"/>
          <p:cNvSpPr txBox="1"/>
          <p:nvPr>
            <p:ph type="body" sz="quarter" idx="21" hasCustomPrompt="1"/>
          </p:nvPr>
        </p:nvSpPr>
        <p:spPr>
          <a:xfrm>
            <a:off x="4762500" y="9036843"/>
            <a:ext cx="15537657" cy="648365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200"/>
            </a:lvl1pPr>
          </a:lstStyle>
          <a:p>
            <a:pPr/>
            <a:r>
              <a:t>Atribución</a:t>
            </a:r>
          </a:p>
        </p:txBody>
      </p:sp>
      <p:sp>
        <p:nvSpPr>
          <p:cNvPr id="11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n"/>
          <p:cNvSpPr/>
          <p:nvPr>
            <p:ph type="pic" idx="21"/>
          </p:nvPr>
        </p:nvSpPr>
        <p:spPr>
          <a:xfrm>
            <a:off x="119062" y="966878"/>
            <a:ext cx="15701049" cy="117757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n"/>
          <p:cNvSpPr/>
          <p:nvPr>
            <p:ph type="pic" sz="quarter" idx="22"/>
          </p:nvPr>
        </p:nvSpPr>
        <p:spPr>
          <a:xfrm>
            <a:off x="12325945" y="410765"/>
            <a:ext cx="8072438" cy="64579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n"/>
          <p:cNvSpPr/>
          <p:nvPr>
            <p:ph type="pic" idx="23"/>
          </p:nvPr>
        </p:nvSpPr>
        <p:spPr>
          <a:xfrm>
            <a:off x="10057804" y="3866554"/>
            <a:ext cx="11162111" cy="129913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1619250" y="-1482329"/>
            <a:ext cx="20288250" cy="16230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e diapositiva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ivel de texto 1…"/>
          <p:cNvSpPr txBox="1"/>
          <p:nvPr>
            <p:ph type="body" sz="quarter" idx="1"/>
          </p:nvPr>
        </p:nvSpPr>
        <p:spPr>
          <a:xfrm>
            <a:off x="8753520" y="4195682"/>
            <a:ext cx="6876960" cy="5324636"/>
          </a:xfrm>
          <a:prstGeom prst="rect">
            <a:avLst/>
          </a:prstGeom>
        </p:spPr>
        <p:txBody>
          <a:bodyPr lIns="33383" tIns="33383" rIns="33383" bIns="33383" anchor="ctr"/>
          <a:lstStyle>
            <a:lvl1pPr marL="643466" indent="-643466" defTabSz="821531">
              <a:lnSpc>
                <a:spcPct val="120000"/>
              </a:lnSpc>
              <a:buSzPct val="50000"/>
              <a:buBlip>
                <a:blip r:embed="rId3"/>
              </a:buBlip>
              <a:defRPr sz="5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defRPr>
            </a:lvl1pPr>
            <a:lvl2pPr marL="1126066" indent="-643466" defTabSz="821531">
              <a:lnSpc>
                <a:spcPct val="120000"/>
              </a:lnSpc>
              <a:buSzPct val="50000"/>
              <a:buBlip>
                <a:blip r:embed="rId3"/>
              </a:buBlip>
              <a:defRPr sz="5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defRPr>
            </a:lvl2pPr>
            <a:lvl3pPr marL="1608666" indent="-643466" defTabSz="821531">
              <a:lnSpc>
                <a:spcPct val="120000"/>
              </a:lnSpc>
              <a:buSzPct val="50000"/>
              <a:buBlip>
                <a:blip r:embed="rId3"/>
              </a:buBlip>
              <a:defRPr sz="5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defRPr>
            </a:lvl3pPr>
            <a:lvl4pPr marL="2091266" indent="-643466" defTabSz="821531">
              <a:lnSpc>
                <a:spcPct val="120000"/>
              </a:lnSpc>
              <a:buSzPct val="50000"/>
              <a:buBlip>
                <a:blip r:embed="rId3"/>
              </a:buBlip>
              <a:defRPr sz="5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defRPr>
            </a:lvl4pPr>
            <a:lvl5pPr marL="2573866" indent="-643466" defTabSz="821531">
              <a:lnSpc>
                <a:spcPct val="120000"/>
              </a:lnSpc>
              <a:buSzPct val="50000"/>
              <a:buBlip>
                <a:blip r:embed="rId3"/>
              </a:buBlip>
              <a:defRPr sz="5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0" name="Número de diapositiva"/>
          <p:cNvSpPr txBox="1"/>
          <p:nvPr>
            <p:ph type="sldNum" sz="quarter" idx="2"/>
          </p:nvPr>
        </p:nvSpPr>
        <p:spPr>
          <a:xfrm>
            <a:off x="6912902" y="12763427"/>
            <a:ext cx="409668" cy="498568"/>
          </a:xfrm>
          <a:prstGeom prst="rect">
            <a:avLst/>
          </a:prstGeom>
        </p:spPr>
        <p:txBody>
          <a:bodyPr lIns="33383" tIns="33383" rIns="33383" bIns="33383" anchor="ctr"/>
          <a:lstStyle>
            <a:lvl1pPr>
              <a:defRPr b="1" sz="2600">
                <a:solidFill>
                  <a:srgbClr val="89929A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n"/>
          <p:cNvSpPr/>
          <p:nvPr>
            <p:ph type="pic" idx="21"/>
          </p:nvPr>
        </p:nvSpPr>
        <p:spPr>
          <a:xfrm>
            <a:off x="2518171" y="-1287976"/>
            <a:ext cx="25081385" cy="15021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e presentación"/>
          <p:cNvSpPr txBox="1"/>
          <p:nvPr>
            <p:ph type="title" hasCustomPrompt="1"/>
          </p:nvPr>
        </p:nvSpPr>
        <p:spPr>
          <a:xfrm>
            <a:off x="4030265" y="7286625"/>
            <a:ext cx="16323470" cy="4643438"/>
          </a:xfrm>
          <a:prstGeom prst="rect">
            <a:avLst/>
          </a:prstGeom>
        </p:spPr>
        <p:txBody>
          <a:bodyPr anchor="b"/>
          <a:lstStyle>
            <a:lvl1pPr>
              <a:defRPr spc="-228" sz="11400"/>
            </a:lvl1pPr>
          </a:lstStyle>
          <a:p>
            <a:pPr/>
            <a:r>
              <a:t>Título de presentación</a:t>
            </a:r>
          </a:p>
        </p:txBody>
      </p:sp>
      <p:sp>
        <p:nvSpPr>
          <p:cNvPr id="23" name="Nivel de texto 1…"/>
          <p:cNvSpPr txBox="1"/>
          <p:nvPr>
            <p:ph type="body" sz="quarter" idx="1" hasCustomPrompt="1"/>
          </p:nvPr>
        </p:nvSpPr>
        <p:spPr>
          <a:xfrm>
            <a:off x="4030265" y="11858625"/>
            <a:ext cx="16323470" cy="9699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5pPr>
          </a:lstStyle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or y fecha"/>
          <p:cNvSpPr txBox="1"/>
          <p:nvPr>
            <p:ph type="body" sz="quarter" idx="22" hasCustomPrompt="1"/>
          </p:nvPr>
        </p:nvSpPr>
        <p:spPr>
          <a:xfrm>
            <a:off x="4030265" y="803671"/>
            <a:ext cx="16323471" cy="648365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200"/>
            </a:lvl1pPr>
          </a:lstStyle>
          <a:p>
            <a:pPr/>
            <a:r>
              <a:t>Autor y fecha</a:t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xfrm>
            <a:off x="11982253" y="12954297"/>
            <a:ext cx="409779" cy="4158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sz="half" idx="21"/>
          </p:nvPr>
        </p:nvSpPr>
        <p:spPr>
          <a:xfrm>
            <a:off x="10528025" y="696515"/>
            <a:ext cx="10608470" cy="123469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ivel de texto 1…"/>
          <p:cNvSpPr txBox="1"/>
          <p:nvPr>
            <p:ph type="body" sz="quarter" idx="1" hasCustomPrompt="1"/>
          </p:nvPr>
        </p:nvSpPr>
        <p:spPr>
          <a:xfrm>
            <a:off x="4030265" y="7036593"/>
            <a:ext cx="7179470" cy="568767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5pPr>
          </a:lstStyle>
          <a:p>
            <a:pPr/>
            <a:r>
              <a:t>Subtítulo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Título de diapositiva"/>
          <p:cNvSpPr txBox="1"/>
          <p:nvPr>
            <p:ph type="title" hasCustomPrompt="1"/>
          </p:nvPr>
        </p:nvSpPr>
        <p:spPr>
          <a:xfrm>
            <a:off x="4030265" y="973876"/>
            <a:ext cx="7179470" cy="6169874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de diapositiva</a:t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ubtítulo de diapositiva"/>
          <p:cNvSpPr txBox="1"/>
          <p:nvPr>
            <p:ph type="body" sz="quarter" idx="21" hasCustomPrompt="1"/>
          </p:nvPr>
        </p:nvSpPr>
        <p:spPr>
          <a:xfrm>
            <a:off x="4030265" y="1987000"/>
            <a:ext cx="16323471" cy="944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44" name="Título de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828785"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sz="half" idx="21"/>
          </p:nvPr>
        </p:nvSpPr>
        <p:spPr>
          <a:xfrm>
            <a:off x="11727656" y="839390"/>
            <a:ext cx="9068098" cy="120907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Título de diapositiva"/>
          <p:cNvSpPr txBox="1"/>
          <p:nvPr>
            <p:ph type="title" hasCustomPrompt="1"/>
          </p:nvPr>
        </p:nvSpPr>
        <p:spPr>
          <a:xfrm>
            <a:off x="4030265" y="625078"/>
            <a:ext cx="7179470" cy="1428751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62" name="Subtítulo de diapositiva"/>
          <p:cNvSpPr txBox="1"/>
          <p:nvPr>
            <p:ph type="body" sz="quarter" idx="22" hasCustomPrompt="1"/>
          </p:nvPr>
        </p:nvSpPr>
        <p:spPr>
          <a:xfrm>
            <a:off x="4030265" y="1987000"/>
            <a:ext cx="7179470" cy="944721"/>
          </a:xfrm>
          <a:prstGeom prst="rect">
            <a:avLst/>
          </a:prstGeom>
        </p:spPr>
        <p:txBody>
          <a:bodyPr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b="1" sz="494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63" name="Nivel de texto 1…"/>
          <p:cNvSpPr txBox="1"/>
          <p:nvPr>
            <p:ph type="body" sz="quarter" idx="1" hasCustomPrompt="1"/>
          </p:nvPr>
        </p:nvSpPr>
        <p:spPr>
          <a:xfrm>
            <a:off x="4030265" y="4894026"/>
            <a:ext cx="7179470" cy="7865382"/>
          </a:xfrm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/>
          <p:nvPr>
            <p:ph type="title" hasCustomPrompt="1"/>
          </p:nvPr>
        </p:nvSpPr>
        <p:spPr>
          <a:xfrm>
            <a:off x="4030265" y="4536281"/>
            <a:ext cx="16323470" cy="4643438"/>
          </a:xfrm>
          <a:prstGeom prst="rect">
            <a:avLst/>
          </a:prstGeom>
        </p:spPr>
        <p:txBody>
          <a:bodyPr anchor="ctr"/>
          <a:lstStyle>
            <a:lvl1pPr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7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80" name="Subtítulo de diapositiva"/>
          <p:cNvSpPr txBox="1"/>
          <p:nvPr>
            <p:ph type="body" sz="quarter" idx="21" hasCustomPrompt="1"/>
          </p:nvPr>
        </p:nvSpPr>
        <p:spPr>
          <a:xfrm>
            <a:off x="4030265" y="1987000"/>
            <a:ext cx="16323471" cy="944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8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/>
          <p:nvPr>
            <p:ph type="title" hasCustomPrompt="1"/>
          </p:nvPr>
        </p:nvSpPr>
        <p:spPr>
          <a:xfrm>
            <a:off x="4030265" y="625078"/>
            <a:ext cx="16323470" cy="1428751"/>
          </a:xfrm>
          <a:prstGeom prst="rect">
            <a:avLst/>
          </a:prstGeom>
        </p:spPr>
        <p:txBody>
          <a:bodyPr/>
          <a:lstStyle/>
          <a:p>
            <a:pPr/>
            <a:r>
              <a:t>Título de agenda</a:t>
            </a:r>
          </a:p>
        </p:txBody>
      </p:sp>
      <p:sp>
        <p:nvSpPr>
          <p:cNvPr id="89" name="Subtítulo de agenda"/>
          <p:cNvSpPr txBox="1"/>
          <p:nvPr>
            <p:ph type="body" sz="quarter" idx="21" hasCustomPrompt="1"/>
          </p:nvPr>
        </p:nvSpPr>
        <p:spPr>
          <a:xfrm>
            <a:off x="4030265" y="1982390"/>
            <a:ext cx="16323471" cy="94472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90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None/>
              <a:defRPr spc="-52" sz="5200"/>
            </a:lvl1pPr>
            <a:lvl2pPr marL="0" indent="457200">
              <a:spcBef>
                <a:spcPts val="1800"/>
              </a:spcBef>
              <a:buSzTx/>
              <a:buNone/>
              <a:defRPr spc="-52" sz="5200"/>
            </a:lvl2pPr>
            <a:lvl3pPr marL="0" indent="914400">
              <a:spcBef>
                <a:spcPts val="1800"/>
              </a:spcBef>
              <a:buSzTx/>
              <a:buNone/>
              <a:defRPr spc="-52" sz="5200"/>
            </a:lvl3pPr>
            <a:lvl4pPr marL="0" indent="1371600">
              <a:spcBef>
                <a:spcPts val="1800"/>
              </a:spcBef>
              <a:buSzTx/>
              <a:buNone/>
              <a:defRPr spc="-52" sz="5200"/>
            </a:lvl4pPr>
            <a:lvl5pPr marL="0" indent="1828800">
              <a:spcBef>
                <a:spcPts val="1800"/>
              </a:spcBef>
              <a:buSzTx/>
              <a:buNone/>
              <a:defRPr spc="-52" sz="5200"/>
            </a:lvl5pPr>
          </a:lstStyle>
          <a:p>
            <a:pPr/>
            <a:r>
              <a:t>Temas de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/>
          <p:nvPr>
            <p:ph type="body" idx="1" hasCustomPrompt="1"/>
          </p:nvPr>
        </p:nvSpPr>
        <p:spPr>
          <a:xfrm>
            <a:off x="4030265" y="4161234"/>
            <a:ext cx="16323470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ítulo de diapositiva"/>
          <p:cNvSpPr txBox="1"/>
          <p:nvPr>
            <p:ph type="title" hasCustomPrompt="1"/>
          </p:nvPr>
        </p:nvSpPr>
        <p:spPr>
          <a:xfrm>
            <a:off x="4030265" y="619125"/>
            <a:ext cx="16323470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Título de diapositiva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defTabSz="821531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533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914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295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676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057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438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819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200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581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067" y="-25056"/>
            <a:ext cx="24763423" cy="1392942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Programa de Reapertura del CNAR"/>
          <p:cNvSpPr txBox="1"/>
          <p:nvPr/>
        </p:nvSpPr>
        <p:spPr>
          <a:xfrm>
            <a:off x="13231521" y="1609724"/>
            <a:ext cx="9957028" cy="414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r" defTabSz="457200">
              <a:defRPr b="1" sz="9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Programa de Reapertura del CNAR</a:t>
            </a:r>
            <a:r>
              <a:rPr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61" name="Subdirección de Calidad para el Deporte"/>
          <p:cNvSpPr txBox="1"/>
          <p:nvPr/>
        </p:nvSpPr>
        <p:spPr>
          <a:xfrm>
            <a:off x="12159877" y="6287706"/>
            <a:ext cx="11135222" cy="157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r" defTabSz="457200">
              <a:defRPr sz="48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Subdirección de Calidad para el Deporte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62" name="Marzo 2021"/>
          <p:cNvSpPr txBox="1"/>
          <p:nvPr/>
        </p:nvSpPr>
        <p:spPr>
          <a:xfrm>
            <a:off x="19034496" y="7318871"/>
            <a:ext cx="2965203" cy="197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 defTabSz="457200">
              <a:defRPr sz="40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l" defTabSz="457200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Marzo 2021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-6350"/>
            <a:ext cx="24536923" cy="1380201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Los Juegos Olímpicos de Tokio 2020 están previstos a celebrarse del 23 de julio al 8 de agosto del 2021, lo anterior derivado de la obligada recalendarización a partir de la pandemia mundial provocada por el virus SARS-CoV-2, donde hubo la necesidad de r"/>
          <p:cNvSpPr txBox="1"/>
          <p:nvPr/>
        </p:nvSpPr>
        <p:spPr>
          <a:xfrm>
            <a:off x="1504130" y="1930771"/>
            <a:ext cx="12664511" cy="1040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457200">
              <a:lnSpc>
                <a:spcPct val="120000"/>
              </a:lnSpc>
              <a:defRPr sz="3400">
                <a:solidFill>
                  <a:srgbClr val="000000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Los Juegos Olímpicos de Tokio 2020 están previstos a celebrarse del 23 de julio al 8 de agosto del 2021, lo anterior derivado de la obligada recalendarización a partir de la pandemia mundial provocada por el virus SARS-CoV-2, donde hubo la necesidad de reprogramar los eventos de calificación y de preparación.</a:t>
            </a:r>
          </a:p>
          <a:p>
            <a:pPr algn="just" defTabSz="457200">
              <a:lnSpc>
                <a:spcPct val="120000"/>
              </a:lnSpc>
              <a:defRPr sz="3400">
                <a:solidFill>
                  <a:srgbClr val="000000"/>
                </a:solidFill>
                <a:latin typeface="Geneva"/>
                <a:ea typeface="Geneva"/>
                <a:cs typeface="Geneva"/>
                <a:sym typeface="Geneva"/>
              </a:defRPr>
            </a:pPr>
          </a:p>
          <a:p>
            <a:pPr algn="just" defTabSz="457200">
              <a:lnSpc>
                <a:spcPct val="120000"/>
              </a:lnSpc>
              <a:defRPr sz="3400">
                <a:solidFill>
                  <a:srgbClr val="000000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En este momento, nos encontramos a cuatro meses para que den incio las competencias en la justa olímpica, el periodo de calificación esta próximo a culminar en el mes de junio, es por lo que se hace necesario permitir que los deportistas continuen con la preparación en condiciones de seguridad y de sanidad en las instalaciones del CNAR.</a:t>
            </a:r>
          </a:p>
          <a:p>
            <a:pPr algn="just" defTabSz="457200">
              <a:lnSpc>
                <a:spcPct val="120000"/>
              </a:lnSpc>
              <a:defRPr sz="3400">
                <a:solidFill>
                  <a:srgbClr val="000000"/>
                </a:solidFill>
                <a:latin typeface="Geneva"/>
                <a:ea typeface="Geneva"/>
                <a:cs typeface="Geneva"/>
                <a:sym typeface="Geneva"/>
              </a:defRPr>
            </a:pPr>
          </a:p>
        </p:txBody>
      </p:sp>
      <p:grpSp>
        <p:nvGrpSpPr>
          <p:cNvPr id="168" name="Imagen"/>
          <p:cNvGrpSpPr/>
          <p:nvPr/>
        </p:nvGrpSpPr>
        <p:grpSpPr>
          <a:xfrm>
            <a:off x="16477198" y="2978759"/>
            <a:ext cx="5329402" cy="7758482"/>
            <a:chOff x="0" y="0"/>
            <a:chExt cx="5329401" cy="7758480"/>
          </a:xfrm>
        </p:grpSpPr>
        <p:pic>
          <p:nvPicPr>
            <p:cNvPr id="167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432" t="0" r="31974" b="0"/>
            <a:stretch>
              <a:fillRect/>
            </a:stretch>
          </p:blipFill>
          <p:spPr>
            <a:xfrm>
              <a:off x="177800" y="114300"/>
              <a:ext cx="4973802" cy="73012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29402" cy="7758481"/>
            </a:xfrm>
            <a:prstGeom prst="rect">
              <a:avLst/>
            </a:prstGeom>
            <a:effectLst/>
          </p:spPr>
        </p:pic>
      </p:grpSp>
      <p:sp>
        <p:nvSpPr>
          <p:cNvPr id="169" name="Introducción"/>
          <p:cNvSpPr txBox="1"/>
          <p:nvPr/>
        </p:nvSpPr>
        <p:spPr>
          <a:xfrm>
            <a:off x="1557577" y="488641"/>
            <a:ext cx="4141750" cy="93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52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-6350"/>
            <a:ext cx="24536923" cy="1380201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gular el ingreso, permanencia y convivencia de los deportistas, entrenadores, equipos multidisciplinarios y de apoyo con el propósito de evitar un posible contagio del virus COVID-19, aportando la información que facilite el conocimiento y manejo de la"/>
          <p:cNvSpPr txBox="1"/>
          <p:nvPr/>
        </p:nvSpPr>
        <p:spPr>
          <a:xfrm>
            <a:off x="666181" y="3974303"/>
            <a:ext cx="9791029" cy="6094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 defTabSz="457200">
              <a:lnSpc>
                <a:spcPct val="150000"/>
              </a:lnSpc>
              <a:defRPr sz="28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/>
            <a:r>
              <a:t>Regular el ingreso, permanencia y convivencia de los deportistas, entrenadores, equipos multidisciplinarios y de apoyo con el propósito de evitar un posible contagio del virus COVID-19, aportando la información que facilite el conocimiento y manejo de las medidas preventivas implementadas para su estricta observancia durante el tiempo que permanezcan en el CNAR y con ello salvaguardar de manera integral su salud.</a:t>
            </a:r>
            <a:endParaRPr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73" name="Actuar frente a la contingencia sanitaria por el virus COVID-19, para asegurar la salud de los deportistas, entrenadores y equipos multidisciplinarios que se encuentran alojadas en el CNAR…"/>
          <p:cNvSpPr txBox="1"/>
          <p:nvPr/>
        </p:nvSpPr>
        <p:spPr>
          <a:xfrm>
            <a:off x="11367623" y="2806737"/>
            <a:ext cx="12041404" cy="8175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330200" indent="-330200" algn="just" defTabSz="457200">
              <a:lnSpc>
                <a:spcPct val="120000"/>
              </a:lnSpc>
              <a:buSzPct val="40000"/>
              <a:buBlip>
                <a:blip r:embed="rId3"/>
              </a:buBlip>
              <a:defRPr sz="31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Actuar frente a la contingencia sanitaria por el virus COVID-19, para asegurar la salud de los deportistas, entrenadores y equipos multidisciplinarios que se encuentran alojadas en el CNAR</a:t>
            </a:r>
          </a:p>
          <a:p>
            <a:pPr marL="330200" indent="-330200" algn="just" defTabSz="457200">
              <a:lnSpc>
                <a:spcPct val="120000"/>
              </a:lnSpc>
              <a:buSzPct val="40000"/>
              <a:buBlip>
                <a:blip r:embed="rId3"/>
              </a:buBlip>
              <a:defRPr sz="31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pPr>
          </a:p>
          <a:p>
            <a:pPr marL="330200" indent="-330200" algn="just" defTabSz="457200">
              <a:lnSpc>
                <a:spcPct val="120000"/>
              </a:lnSpc>
              <a:buSzPct val="40000"/>
              <a:buBlip>
                <a:blip r:embed="rId3"/>
              </a:buBlip>
              <a:defRPr sz="31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Establecer procesos específicos a seguir por los deportistas, entrenadores y equipo multidisciplinario, para el uso de las instalaciones y servicios del CNAR.</a:t>
            </a:r>
            <a:endParaRPr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330200" indent="-330200" algn="just" defTabSz="457200">
              <a:lnSpc>
                <a:spcPct val="120000"/>
              </a:lnSpc>
              <a:buSzPct val="40000"/>
              <a:buBlip>
                <a:blip r:embed="rId3"/>
              </a:buBlip>
              <a:defRPr sz="31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pPr>
            <a:endParaRPr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330200" indent="-330200" algn="just" defTabSz="457200">
              <a:lnSpc>
                <a:spcPct val="120000"/>
              </a:lnSpc>
              <a:buSzPct val="40000"/>
              <a:buBlip>
                <a:blip r:embed="rId3"/>
              </a:buBlip>
              <a:defRPr sz="31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Disminuir la posibilidad de contagio de COVID-19, dentro de las instalaciones del CNAR, bajo los principios de la legalidad, objetividad, eficiencia, profesionalismo y respeto a los derechos humanos.</a:t>
            </a:r>
          </a:p>
        </p:txBody>
      </p:sp>
      <p:sp>
        <p:nvSpPr>
          <p:cNvPr id="174" name="Objetivo general"/>
          <p:cNvSpPr txBox="1"/>
          <p:nvPr/>
        </p:nvSpPr>
        <p:spPr>
          <a:xfrm>
            <a:off x="1875200" y="1950671"/>
            <a:ext cx="5443869" cy="82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45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Objetivo general</a:t>
            </a:r>
          </a:p>
        </p:txBody>
      </p:sp>
      <p:sp>
        <p:nvSpPr>
          <p:cNvPr id="175" name="Objetivos estratégicos"/>
          <p:cNvSpPr txBox="1"/>
          <p:nvPr/>
        </p:nvSpPr>
        <p:spPr>
          <a:xfrm>
            <a:off x="11757890" y="1104089"/>
            <a:ext cx="8854872" cy="82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45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Objetivos estratégicos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-6350"/>
            <a:ext cx="24536923" cy="1380201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Ingreso de proveedores al CNAR"/>
          <p:cNvSpPr txBox="1"/>
          <p:nvPr/>
        </p:nvSpPr>
        <p:spPr>
          <a:xfrm>
            <a:off x="2573113" y="379784"/>
            <a:ext cx="16518484" cy="831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383" tIns="33383" rIns="33383" bIns="33383" anchor="ctr">
            <a:spAutoFit/>
          </a:bodyPr>
          <a:lstStyle>
            <a:lvl1pPr algn="l" defTabSz="821531">
              <a:defRPr b="1" sz="54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Ingreso de proveedores al CNAR</a:t>
            </a:r>
          </a:p>
        </p:txBody>
      </p:sp>
      <p:sp>
        <p:nvSpPr>
          <p:cNvPr id="179" name="Ingreso de proveedores…"/>
          <p:cNvSpPr txBox="1"/>
          <p:nvPr/>
        </p:nvSpPr>
        <p:spPr>
          <a:xfrm>
            <a:off x="5096147" y="10615237"/>
            <a:ext cx="5837011" cy="121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203" tIns="42203" rIns="42203" bIns="42203" anchor="ctr">
            <a:spAutoFit/>
          </a:bodyPr>
          <a:lstStyle/>
          <a:p>
            <a:pPr marL="357187" indent="-357187" algn="l" defTabSz="485335">
              <a:buSzPct val="100000"/>
              <a:buAutoNum type="arabicPeriod" startAt="1"/>
              <a:defRPr sz="34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Ingreso de proveedores</a:t>
            </a:r>
          </a:p>
          <a:p>
            <a:pPr marL="357187" indent="-357187" algn="l" defTabSz="485335">
              <a:buSzPct val="100000"/>
              <a:buAutoNum type="arabicPeriod" startAt="1"/>
              <a:defRPr sz="3400">
                <a:solidFill>
                  <a:srgbClr val="586770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Recepción de los insumos</a:t>
            </a:r>
          </a:p>
        </p:txBody>
      </p:sp>
      <p:sp>
        <p:nvSpPr>
          <p:cNvPr id="180" name="Los ingresos y salidas de los proveedores se realizará por la periferia, garantizando la seguridad para los deportistas, entrenadores y personal técnico."/>
          <p:cNvSpPr txBox="1"/>
          <p:nvPr/>
        </p:nvSpPr>
        <p:spPr>
          <a:xfrm>
            <a:off x="16916031" y="2995468"/>
            <a:ext cx="6897552" cy="234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203" tIns="42203" rIns="42203" bIns="42203" anchor="ctr">
            <a:spAutoFit/>
          </a:bodyPr>
          <a:lstStyle>
            <a:lvl1pPr algn="just" defTabSz="485335">
              <a:defRPr sz="2700">
                <a:solidFill>
                  <a:srgbClr val="0000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/>
            <a:r>
              <a:t>Los ingresos y salidas de los proveedores se realizará por la periferia, garantizando la seguridad para los deportistas, entrenadores y personal técnico. </a:t>
            </a:r>
          </a:p>
        </p:txBody>
      </p:sp>
      <p:sp>
        <p:nvSpPr>
          <p:cNvPr id="181" name="1"/>
          <p:cNvSpPr txBox="1"/>
          <p:nvPr/>
        </p:nvSpPr>
        <p:spPr>
          <a:xfrm>
            <a:off x="9096896" y="3676618"/>
            <a:ext cx="435655" cy="36987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203" tIns="42203" rIns="42203" bIns="42203" anchor="ctr">
            <a:spAutoFit/>
          </a:bodyPr>
          <a:lstStyle>
            <a:lvl1pPr defTabSz="485335">
              <a:defRPr sz="1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82" name="2"/>
          <p:cNvSpPr txBox="1"/>
          <p:nvPr/>
        </p:nvSpPr>
        <p:spPr>
          <a:xfrm>
            <a:off x="14268088" y="7341392"/>
            <a:ext cx="435655" cy="36987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203" tIns="42203" rIns="42203" bIns="42203" anchor="ctr">
            <a:spAutoFit/>
          </a:bodyPr>
          <a:lstStyle>
            <a:lvl1pPr defTabSz="485335">
              <a:defRPr sz="1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83" name="Línea"/>
          <p:cNvSpPr/>
          <p:nvPr/>
        </p:nvSpPr>
        <p:spPr>
          <a:xfrm>
            <a:off x="14485915" y="6633585"/>
            <a:ext cx="1" cy="68900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2203" tIns="42203" rIns="42203" bIns="42203" anchor="ctr"/>
          <a:lstStyle/>
          <a:p>
            <a:pPr defTabSz="485335">
              <a:defRPr b="1" sz="1800">
                <a:solidFill>
                  <a:srgbClr val="000000"/>
                </a:solidFill>
              </a:defRPr>
            </a:pPr>
          </a:p>
        </p:txBody>
      </p:sp>
      <p:sp>
        <p:nvSpPr>
          <p:cNvPr id="184" name="Línea"/>
          <p:cNvSpPr/>
          <p:nvPr/>
        </p:nvSpPr>
        <p:spPr>
          <a:xfrm flipH="1">
            <a:off x="14458357" y="6624180"/>
            <a:ext cx="9664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2203" tIns="42203" rIns="42203" bIns="42203" anchor="ctr"/>
          <a:lstStyle/>
          <a:p>
            <a:pPr defTabSz="485335">
              <a:defRPr b="1" sz="1800">
                <a:solidFill>
                  <a:srgbClr val="000000"/>
                </a:solidFill>
              </a:defRPr>
            </a:pPr>
          </a:p>
        </p:txBody>
      </p:sp>
      <p:pic>
        <p:nvPicPr>
          <p:cNvPr id="18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rcRect l="847" t="1426" r="847" b="1426"/>
          <a:stretch>
            <a:fillRect/>
          </a:stretch>
        </p:blipFill>
        <p:spPr>
          <a:xfrm>
            <a:off x="2563111" y="1677795"/>
            <a:ext cx="13998489" cy="852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Línea"/>
          <p:cNvSpPr/>
          <p:nvPr/>
        </p:nvSpPr>
        <p:spPr>
          <a:xfrm>
            <a:off x="5233461" y="1772963"/>
            <a:ext cx="6418759" cy="1"/>
          </a:xfrm>
          <a:prstGeom prst="line">
            <a:avLst/>
          </a:prstGeom>
          <a:ln w="127000">
            <a:solidFill>
              <a:schemeClr val="accent4">
                <a:hueOff val="348544"/>
                <a:lumOff val="7139"/>
              </a:schemeClr>
            </a:solidFill>
            <a:miter lim="400000"/>
            <a:headEnd type="triangle"/>
          </a:ln>
        </p:spPr>
        <p:txBody>
          <a:bodyPr lIns="42203" tIns="42203" rIns="42203" bIns="42203" anchor="ctr"/>
          <a:lstStyle/>
          <a:p>
            <a:pPr defTabSz="485335">
              <a:defRPr b="1" sz="1800">
                <a:solidFill>
                  <a:srgbClr val="000000"/>
                </a:solidFill>
              </a:defRPr>
            </a:pPr>
          </a:p>
        </p:txBody>
      </p:sp>
      <p:sp>
        <p:nvSpPr>
          <p:cNvPr id="187" name="Línea"/>
          <p:cNvSpPr/>
          <p:nvPr/>
        </p:nvSpPr>
        <p:spPr>
          <a:xfrm flipH="1" flipV="1">
            <a:off x="15125061" y="3218941"/>
            <a:ext cx="954871" cy="4408608"/>
          </a:xfrm>
          <a:prstGeom prst="line">
            <a:avLst/>
          </a:prstGeom>
          <a:ln w="127000">
            <a:solidFill>
              <a:schemeClr val="accent4">
                <a:hueOff val="348544"/>
                <a:lumOff val="7139"/>
              </a:schemeClr>
            </a:solidFill>
            <a:miter lim="400000"/>
            <a:headEnd type="triangle"/>
          </a:ln>
        </p:spPr>
        <p:txBody>
          <a:bodyPr lIns="42203" tIns="42203" rIns="42203" bIns="42203" anchor="ctr"/>
          <a:lstStyle/>
          <a:p>
            <a:pPr defTabSz="485335">
              <a:defRPr b="1" sz="1800">
                <a:solidFill>
                  <a:srgbClr val="000000"/>
                </a:solidFill>
              </a:defRPr>
            </a:pPr>
          </a:p>
        </p:txBody>
      </p:sp>
      <p:sp>
        <p:nvSpPr>
          <p:cNvPr id="188" name="Línea"/>
          <p:cNvSpPr/>
          <p:nvPr/>
        </p:nvSpPr>
        <p:spPr>
          <a:xfrm>
            <a:off x="11650540" y="1784576"/>
            <a:ext cx="3506511" cy="1450453"/>
          </a:xfrm>
          <a:prstGeom prst="line">
            <a:avLst/>
          </a:prstGeom>
          <a:ln w="1270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42203" tIns="42203" rIns="42203" bIns="42203" anchor="ctr"/>
          <a:lstStyle/>
          <a:p>
            <a:pPr defTabSz="485335">
              <a:defRPr b="1" sz="1800">
                <a:solidFill>
                  <a:srgbClr val="000000"/>
                </a:solidFill>
              </a:defRPr>
            </a:pPr>
          </a:p>
        </p:txBody>
      </p:sp>
      <p:sp>
        <p:nvSpPr>
          <p:cNvPr id="189" name="1"/>
          <p:cNvSpPr txBox="1"/>
          <p:nvPr/>
        </p:nvSpPr>
        <p:spPr>
          <a:xfrm>
            <a:off x="4865392" y="1774155"/>
            <a:ext cx="407337" cy="671983"/>
          </a:xfrm>
          <a:prstGeom prst="rect">
            <a:avLst/>
          </a:prstGeom>
          <a:solidFill>
            <a:schemeClr val="accent4">
              <a:hueOff val="348544"/>
              <a:lumOff val="7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203" tIns="42203" rIns="42203" bIns="42203" anchor="ctr"/>
          <a:lstStyle>
            <a:lvl1pPr defTabSz="485335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0" name="2"/>
          <p:cNvSpPr txBox="1"/>
          <p:nvPr/>
        </p:nvSpPr>
        <p:spPr>
          <a:xfrm>
            <a:off x="16086072" y="7657346"/>
            <a:ext cx="407337" cy="671983"/>
          </a:xfrm>
          <a:prstGeom prst="rect">
            <a:avLst/>
          </a:prstGeom>
          <a:solidFill>
            <a:schemeClr val="accent4">
              <a:hueOff val="348544"/>
              <a:lumOff val="7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203" tIns="42203" rIns="42203" bIns="42203" anchor="ctr"/>
          <a:lstStyle>
            <a:lvl1pPr defTabSz="485335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462" y="-43010"/>
            <a:ext cx="24536924" cy="1380202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uta interna del CNAR"/>
          <p:cNvSpPr txBox="1"/>
          <p:nvPr/>
        </p:nvSpPr>
        <p:spPr>
          <a:xfrm>
            <a:off x="2140412" y="488570"/>
            <a:ext cx="10775251" cy="90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383" tIns="33383" rIns="33383" bIns="33383" anchor="ctr">
            <a:spAutoFit/>
          </a:bodyPr>
          <a:lstStyle>
            <a:lvl1pPr algn="l" defTabSz="821531">
              <a:defRPr b="1" sz="59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Ruta interna del CNAR</a:t>
            </a:r>
          </a:p>
        </p:txBody>
      </p:sp>
      <p:sp>
        <p:nvSpPr>
          <p:cNvPr id="194" name="Toda la ruta de traslado estará delimitada con  señalizaciones y guías de recorrido."/>
          <p:cNvSpPr txBox="1"/>
          <p:nvPr/>
        </p:nvSpPr>
        <p:spPr>
          <a:xfrm>
            <a:off x="16292881" y="3473431"/>
            <a:ext cx="7479229" cy="185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203" tIns="42203" rIns="42203" bIns="42203" anchor="ctr">
            <a:spAutoFit/>
          </a:bodyPr>
          <a:lstStyle>
            <a:lvl1pPr algn="l" defTabSz="485335">
              <a:defRPr sz="4100">
                <a:solidFill>
                  <a:schemeClr val="accent6">
                    <a:satOff val="-16844"/>
                    <a:lumOff val="-3074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Toda la ruta de traslado estará delimitada con  señalizaciones y guías de recorrido.</a:t>
            </a:r>
          </a:p>
        </p:txBody>
      </p:sp>
      <p:sp>
        <p:nvSpPr>
          <p:cNvPr id="195" name="Comedor"/>
          <p:cNvSpPr txBox="1"/>
          <p:nvPr/>
        </p:nvSpPr>
        <p:spPr>
          <a:xfrm>
            <a:off x="17876750" y="7630485"/>
            <a:ext cx="2255854" cy="74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203" tIns="42203" rIns="42203" bIns="42203" anchor="ctr"/>
          <a:lstStyle>
            <a:lvl1pPr defTabSz="485335">
              <a:defRPr b="1" sz="3700">
                <a:solidFill>
                  <a:srgbClr val="000000"/>
                </a:solidFill>
              </a:defRPr>
            </a:lvl1pPr>
          </a:lstStyle>
          <a:p>
            <a:pPr/>
            <a:r>
              <a:t>Comedor</a:t>
            </a:r>
          </a:p>
        </p:txBody>
      </p:sp>
      <p:sp>
        <p:nvSpPr>
          <p:cNvPr id="196" name="Línea"/>
          <p:cNvSpPr/>
          <p:nvPr/>
        </p:nvSpPr>
        <p:spPr>
          <a:xfrm flipH="1">
            <a:off x="15517440" y="8005396"/>
            <a:ext cx="197649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42203" tIns="42203" rIns="42203" bIns="42203" anchor="ctr"/>
          <a:lstStyle/>
          <a:p>
            <a:pPr defTabSz="485335">
              <a:defRPr b="1" sz="1800">
                <a:solidFill>
                  <a:srgbClr val="000000"/>
                </a:solidFill>
              </a:defRPr>
            </a:pPr>
          </a:p>
        </p:txBody>
      </p:sp>
      <p:grpSp>
        <p:nvGrpSpPr>
          <p:cNvPr id="212" name="Grupo"/>
          <p:cNvGrpSpPr/>
          <p:nvPr/>
        </p:nvGrpSpPr>
        <p:grpSpPr>
          <a:xfrm>
            <a:off x="1865343" y="1776651"/>
            <a:ext cx="19366488" cy="10634985"/>
            <a:chOff x="0" y="0"/>
            <a:chExt cx="19366486" cy="10634984"/>
          </a:xfrm>
        </p:grpSpPr>
        <p:grpSp>
          <p:nvGrpSpPr>
            <p:cNvPr id="210" name="Grupo"/>
            <p:cNvGrpSpPr/>
            <p:nvPr/>
          </p:nvGrpSpPr>
          <p:grpSpPr>
            <a:xfrm>
              <a:off x="-1" y="0"/>
              <a:ext cx="19366487" cy="10634985"/>
              <a:chOff x="0" y="0"/>
              <a:chExt cx="19366485" cy="10634984"/>
            </a:xfrm>
          </p:grpSpPr>
          <p:pic>
            <p:nvPicPr>
              <p:cNvPr id="197" name="Imagen" descr="Imagen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47" t="1426" r="847" b="1426"/>
              <a:stretch>
                <a:fillRect/>
              </a:stretch>
            </p:blipFill>
            <p:spPr>
              <a:xfrm>
                <a:off x="0" y="0"/>
                <a:ext cx="13607705" cy="82856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8" name="Talentos…"/>
              <p:cNvSpPr/>
              <p:nvPr/>
            </p:nvSpPr>
            <p:spPr>
              <a:xfrm>
                <a:off x="14735604" y="8796937"/>
                <a:ext cx="4630882" cy="1838048"/>
              </a:xfrm>
              <a:prstGeom prst="rect">
                <a:avLst/>
              </a:pr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2203" tIns="42203" rIns="42203" bIns="42203" numCol="1" anchor="ctr">
                <a:noAutofit/>
              </a:bodyPr>
              <a:lstStyle/>
              <a:p>
                <a:pPr defTabSz="485335">
                  <a:defRPr sz="3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Talentos</a:t>
                </a:r>
              </a:p>
              <a:p>
                <a:pPr defTabSz="485335">
                  <a:defRPr sz="3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(Hospedaje)</a:t>
                </a:r>
              </a:p>
            </p:txBody>
          </p:sp>
          <p:grpSp>
            <p:nvGrpSpPr>
              <p:cNvPr id="209" name="Grupo"/>
              <p:cNvGrpSpPr/>
              <p:nvPr/>
            </p:nvGrpSpPr>
            <p:grpSpPr>
              <a:xfrm>
                <a:off x="4142786" y="1064097"/>
                <a:ext cx="10593159" cy="8773281"/>
                <a:chOff x="0" y="0"/>
                <a:chExt cx="10593158" cy="8773280"/>
              </a:xfrm>
            </p:grpSpPr>
            <p:sp>
              <p:nvSpPr>
                <p:cNvPr id="199" name="Línea"/>
                <p:cNvSpPr/>
                <p:nvPr/>
              </p:nvSpPr>
              <p:spPr>
                <a:xfrm flipH="1" flipV="1">
                  <a:off x="6782148" y="4392127"/>
                  <a:ext cx="864211" cy="2222368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0" name="Línea"/>
                <p:cNvSpPr/>
                <p:nvPr/>
              </p:nvSpPr>
              <p:spPr>
                <a:xfrm>
                  <a:off x="7627774" y="6586974"/>
                  <a:ext cx="1708718" cy="1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1" name="Línea"/>
                <p:cNvSpPr/>
                <p:nvPr/>
              </p:nvSpPr>
              <p:spPr>
                <a:xfrm flipH="1">
                  <a:off x="5120277" y="4445084"/>
                  <a:ext cx="1708718" cy="1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2" name="Línea"/>
                <p:cNvSpPr/>
                <p:nvPr/>
              </p:nvSpPr>
              <p:spPr>
                <a:xfrm flipH="1">
                  <a:off x="2651559" y="3481141"/>
                  <a:ext cx="2482807" cy="1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3" name="Línea"/>
                <p:cNvSpPr/>
                <p:nvPr/>
              </p:nvSpPr>
              <p:spPr>
                <a:xfrm flipH="1" flipV="1">
                  <a:off x="9308054" y="6574578"/>
                  <a:ext cx="1285105" cy="2198703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4" name="Línea"/>
                <p:cNvSpPr/>
                <p:nvPr/>
              </p:nvSpPr>
              <p:spPr>
                <a:xfrm flipV="1">
                  <a:off x="5120451" y="3515282"/>
                  <a:ext cx="1" cy="918374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5" name="Línea"/>
                <p:cNvSpPr/>
                <p:nvPr/>
              </p:nvSpPr>
              <p:spPr>
                <a:xfrm flipH="1">
                  <a:off x="2735281" y="1099856"/>
                  <a:ext cx="1" cy="2398212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6" name="Línea"/>
                <p:cNvSpPr/>
                <p:nvPr/>
              </p:nvSpPr>
              <p:spPr>
                <a:xfrm flipH="1" flipV="1">
                  <a:off x="1088245" y="1165766"/>
                  <a:ext cx="1708718" cy="1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7" name="Línea"/>
                <p:cNvSpPr/>
                <p:nvPr/>
              </p:nvSpPr>
              <p:spPr>
                <a:xfrm flipH="1">
                  <a:off x="1123763" y="26505"/>
                  <a:ext cx="419822" cy="1149441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8" name="Línea"/>
                <p:cNvSpPr/>
                <p:nvPr/>
              </p:nvSpPr>
              <p:spPr>
                <a:xfrm flipH="1" flipV="1">
                  <a:off x="-1" y="0"/>
                  <a:ext cx="1568877" cy="1"/>
                </a:xfrm>
                <a:prstGeom prst="line">
                  <a:avLst/>
                </a:prstGeom>
                <a:noFill/>
                <a:ln w="2032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42203" tIns="42203" rIns="42203" bIns="42203" numCol="1" anchor="ctr">
                  <a:noAutofit/>
                </a:bodyPr>
                <a:lstStyle/>
                <a:p>
                  <a:pPr defTabSz="485335">
                    <a:defRPr b="1" sz="1800"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sp>
          <p:nvSpPr>
            <p:cNvPr id="211" name="Servicio Médico"/>
            <p:cNvSpPr txBox="1"/>
            <p:nvPr/>
          </p:nvSpPr>
          <p:spPr>
            <a:xfrm>
              <a:off x="10500320" y="3656134"/>
              <a:ext cx="1976490" cy="78154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>
              <a:lvl1pPr defTabSz="485335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Servicio Médico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462" y="-104224"/>
            <a:ext cx="24536924" cy="1380201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Proceso de ingreso y reingreso al CNAR por deportistas y entrenadores"/>
          <p:cNvSpPr txBox="1"/>
          <p:nvPr/>
        </p:nvSpPr>
        <p:spPr>
          <a:xfrm>
            <a:off x="9008648" y="299157"/>
            <a:ext cx="14716976" cy="154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383" tIns="33383" rIns="33383" bIns="33383" anchor="ctr">
            <a:spAutoFit/>
          </a:bodyPr>
          <a:lstStyle>
            <a:lvl1pPr algn="r" defTabSz="821531">
              <a:defRPr b="1" sz="51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Proceso de ingreso y reingreso al CNAR por deportistas y entrenadores</a:t>
            </a:r>
          </a:p>
        </p:txBody>
      </p:sp>
      <p:grpSp>
        <p:nvGrpSpPr>
          <p:cNvPr id="220" name="Grupo"/>
          <p:cNvGrpSpPr/>
          <p:nvPr/>
        </p:nvGrpSpPr>
        <p:grpSpPr>
          <a:xfrm>
            <a:off x="4834200" y="9069126"/>
            <a:ext cx="5044775" cy="3260073"/>
            <a:chOff x="0" y="0"/>
            <a:chExt cx="5044773" cy="3260071"/>
          </a:xfrm>
        </p:grpSpPr>
        <p:sp>
          <p:nvSpPr>
            <p:cNvPr id="216" name="Ingreso por zonas de Escuelas"/>
            <p:cNvSpPr txBox="1"/>
            <p:nvPr/>
          </p:nvSpPr>
          <p:spPr>
            <a:xfrm>
              <a:off x="0" y="2274145"/>
              <a:ext cx="5044774" cy="985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spAutoFit/>
            </a:bodyPr>
            <a:lstStyle>
              <a:lvl1pPr defTabSz="485335">
                <a:defRPr b="1" sz="3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Ingreso por zonas de Escuelas</a:t>
              </a:r>
            </a:p>
          </p:txBody>
        </p:sp>
        <p:pic>
          <p:nvPicPr>
            <p:cNvPr id="217" name="Línea Línea" descr="Línea Línea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1828365" y="1493910"/>
              <a:ext cx="993188" cy="457905"/>
            </a:xfrm>
            <a:prstGeom prst="rect">
              <a:avLst/>
            </a:prstGeom>
            <a:effectLst/>
          </p:spPr>
        </p:pic>
        <p:sp>
          <p:nvSpPr>
            <p:cNvPr id="219" name="Control Sanitario"/>
            <p:cNvSpPr/>
            <p:nvPr/>
          </p:nvSpPr>
          <p:spPr>
            <a:xfrm>
              <a:off x="162684" y="0"/>
              <a:ext cx="4049692" cy="780757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>
              <a:lvl1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Control Sanitario</a:t>
              </a:r>
            </a:p>
          </p:txBody>
        </p:sp>
      </p:grpSp>
      <p:grpSp>
        <p:nvGrpSpPr>
          <p:cNvPr id="224" name="Grupo"/>
          <p:cNvGrpSpPr/>
          <p:nvPr/>
        </p:nvGrpSpPr>
        <p:grpSpPr>
          <a:xfrm>
            <a:off x="4820500" y="5324660"/>
            <a:ext cx="4402461" cy="3648641"/>
            <a:chOff x="0" y="0"/>
            <a:chExt cx="4402460" cy="3648640"/>
          </a:xfrm>
        </p:grpSpPr>
        <p:sp>
          <p:nvSpPr>
            <p:cNvPr id="221" name="Presenta signos y síntomas COVID-19"/>
            <p:cNvSpPr/>
            <p:nvPr/>
          </p:nvSpPr>
          <p:spPr>
            <a:xfrm>
              <a:off x="0" y="0"/>
              <a:ext cx="4402461" cy="253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63500" cap="flat">
              <a:solidFill>
                <a:srgbClr val="929292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>
              <a:lvl1pPr defTabSz="485335">
                <a:defRPr b="1" sz="2400">
                  <a:solidFill>
                    <a:schemeClr val="accent5">
                      <a:lumOff val="-29866"/>
                    </a:schemeClr>
                  </a:solidFill>
                  <a:latin typeface="Avenir Next Condensed Regular"/>
                  <a:ea typeface="Avenir Next Condensed Regular"/>
                  <a:cs typeface="Avenir Next Condensed Regular"/>
                  <a:sym typeface="Avenir Next Condensed Regular"/>
                </a:defRPr>
              </a:lvl1pPr>
            </a:lstStyle>
            <a:p>
              <a:pPr/>
              <a:r>
                <a:t>Presenta signos y síntomas COVID-19</a:t>
              </a:r>
            </a:p>
          </p:txBody>
        </p:sp>
        <p:pic>
          <p:nvPicPr>
            <p:cNvPr id="222" name="Línea Línea" descr="Línea Línea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1704637" y="2923094"/>
              <a:ext cx="993187" cy="457905"/>
            </a:xfrm>
            <a:prstGeom prst="rect">
              <a:avLst/>
            </a:prstGeom>
            <a:effectLst/>
          </p:spPr>
        </p:pic>
      </p:grpSp>
      <p:grpSp>
        <p:nvGrpSpPr>
          <p:cNvPr id="231" name="Grupo"/>
          <p:cNvGrpSpPr/>
          <p:nvPr/>
        </p:nvGrpSpPr>
        <p:grpSpPr>
          <a:xfrm>
            <a:off x="9400847" y="6315509"/>
            <a:ext cx="5783148" cy="3659179"/>
            <a:chOff x="0" y="0"/>
            <a:chExt cx="5783147" cy="3659177"/>
          </a:xfrm>
        </p:grpSpPr>
        <p:sp>
          <p:nvSpPr>
            <p:cNvPr id="225" name="SI"/>
            <p:cNvSpPr txBox="1"/>
            <p:nvPr/>
          </p:nvSpPr>
          <p:spPr>
            <a:xfrm>
              <a:off x="0" y="0"/>
              <a:ext cx="697411" cy="555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spAutoFit/>
            </a:bodyPr>
            <a:lstStyle>
              <a:lvl1pPr defTabSz="485335">
                <a:defRPr b="1" sz="3100">
                  <a:solidFill>
                    <a:schemeClr val="accent5">
                      <a:lumOff val="-29866"/>
                    </a:schemeClr>
                  </a:solidFill>
                </a:defRPr>
              </a:lvl1pPr>
            </a:lstStyle>
            <a:p>
              <a:pPr/>
              <a:r>
                <a:t>SI</a:t>
              </a:r>
            </a:p>
          </p:txBody>
        </p:sp>
        <p:sp>
          <p:nvSpPr>
            <p:cNvPr id="226" name="Talentos 5…"/>
            <p:cNvSpPr txBox="1"/>
            <p:nvPr/>
          </p:nvSpPr>
          <p:spPr>
            <a:xfrm>
              <a:off x="2357931" y="2646023"/>
              <a:ext cx="3425217" cy="1013155"/>
            </a:xfrm>
            <a:prstGeom prst="rect">
              <a:avLst/>
            </a:prstGeom>
            <a:solidFill>
              <a:srgbClr val="ED220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sp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Talentos 5</a:t>
              </a:r>
            </a:p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Zona Roja</a:t>
              </a:r>
            </a:p>
          </p:txBody>
        </p:sp>
        <p:pic>
          <p:nvPicPr>
            <p:cNvPr id="227" name="Línea Línea" descr="Línea Línea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7570" y="227318"/>
              <a:ext cx="3480721" cy="101601"/>
            </a:xfrm>
            <a:prstGeom prst="rect">
              <a:avLst/>
            </a:prstGeom>
            <a:effectLst/>
          </p:spPr>
        </p:pic>
        <p:pic>
          <p:nvPicPr>
            <p:cNvPr id="229" name="Línea Línea" descr="Línea Línea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2934043" y="1099826"/>
              <a:ext cx="2252486" cy="457905"/>
            </a:xfrm>
            <a:prstGeom prst="rect">
              <a:avLst/>
            </a:prstGeom>
            <a:effectLst/>
          </p:spPr>
        </p:pic>
      </p:grpSp>
      <p:grpSp>
        <p:nvGrpSpPr>
          <p:cNvPr id="237" name="Grupo"/>
          <p:cNvGrpSpPr/>
          <p:nvPr/>
        </p:nvGrpSpPr>
        <p:grpSpPr>
          <a:xfrm>
            <a:off x="9116110" y="9239158"/>
            <a:ext cx="6380122" cy="3198963"/>
            <a:chOff x="-50800" y="-228626"/>
            <a:chExt cx="6380121" cy="3198962"/>
          </a:xfrm>
        </p:grpSpPr>
        <p:sp>
          <p:nvSpPr>
            <p:cNvPr id="232" name="Regreso a lugar de origen"/>
            <p:cNvSpPr/>
            <p:nvPr/>
          </p:nvSpPr>
          <p:spPr>
            <a:xfrm>
              <a:off x="2279630" y="1766564"/>
              <a:ext cx="4049692" cy="1203773"/>
            </a:xfrm>
            <a:prstGeom prst="ellipse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>
              <a:lvl1pPr defTabSz="485335">
                <a:lnSpc>
                  <a:spcPct val="70000"/>
                </a:lnSpc>
                <a:defRPr b="1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Regreso a lugar de origen</a:t>
              </a:r>
            </a:p>
          </p:txBody>
        </p:sp>
        <p:pic>
          <p:nvPicPr>
            <p:cNvPr id="233" name="Línea Línea" descr="Línea Línea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3797628" y="931230"/>
              <a:ext cx="993188" cy="457905"/>
            </a:xfrm>
            <a:prstGeom prst="rect">
              <a:avLst/>
            </a:prstGeom>
            <a:effectLst/>
          </p:spPr>
        </p:pic>
        <p:pic>
          <p:nvPicPr>
            <p:cNvPr id="235" name="Línea Línea" descr="Línea Línea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0800000">
              <a:off x="-50801" y="-228627"/>
              <a:ext cx="2517631" cy="457905"/>
            </a:xfrm>
            <a:prstGeom prst="rect">
              <a:avLst/>
            </a:prstGeom>
            <a:effectLst/>
          </p:spPr>
        </p:pic>
      </p:grpSp>
      <p:grpSp>
        <p:nvGrpSpPr>
          <p:cNvPr id="244" name="Grupo"/>
          <p:cNvGrpSpPr/>
          <p:nvPr/>
        </p:nvGrpSpPr>
        <p:grpSpPr>
          <a:xfrm>
            <a:off x="6673025" y="3666685"/>
            <a:ext cx="10171985" cy="1793391"/>
            <a:chOff x="0" y="0"/>
            <a:chExt cx="10171983" cy="1793389"/>
          </a:xfrm>
        </p:grpSpPr>
        <p:sp>
          <p:nvSpPr>
            <p:cNvPr id="238" name="NO"/>
            <p:cNvSpPr txBox="1"/>
            <p:nvPr/>
          </p:nvSpPr>
          <p:spPr>
            <a:xfrm>
              <a:off x="0" y="1032042"/>
              <a:ext cx="697411" cy="761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>
              <a:lvl1pPr defTabSz="485335">
                <a:defRPr b="1" sz="3100"/>
              </a:lvl1pPr>
            </a:lstStyle>
            <a:p>
              <a:pPr/>
              <a:r>
                <a:t>NO</a:t>
              </a:r>
            </a:p>
          </p:txBody>
        </p:sp>
        <p:sp>
          <p:nvSpPr>
            <p:cNvPr id="239" name="Talentos 4 (Transfer)…"/>
            <p:cNvSpPr txBox="1"/>
            <p:nvPr/>
          </p:nvSpPr>
          <p:spPr>
            <a:xfrm>
              <a:off x="6131817" y="0"/>
              <a:ext cx="4040167" cy="1428663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/>
            <a:p>
              <a:pPr defTabSz="485335">
                <a:defRPr b="1" sz="26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Talentos 4 (Transfer)</a:t>
              </a:r>
            </a:p>
            <a:p>
              <a:pPr defTabSz="485335">
                <a:defRPr b="1"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Pruebas PCR (12-48 hrs)</a:t>
              </a:r>
            </a:p>
          </p:txBody>
        </p:sp>
        <p:pic>
          <p:nvPicPr>
            <p:cNvPr id="240" name="Línea Línea" descr="Línea Línea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3523" y="485053"/>
              <a:ext cx="5806008" cy="457905"/>
            </a:xfrm>
            <a:prstGeom prst="rect">
              <a:avLst/>
            </a:prstGeom>
            <a:effectLst/>
          </p:spPr>
        </p:pic>
        <p:pic>
          <p:nvPicPr>
            <p:cNvPr id="242" name="Línea Línea" descr="Línea Línea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6200000">
              <a:off x="20111" y="864479"/>
              <a:ext cx="555588" cy="101601"/>
            </a:xfrm>
            <a:prstGeom prst="rect">
              <a:avLst/>
            </a:prstGeom>
            <a:effectLst/>
          </p:spPr>
        </p:pic>
      </p:grpSp>
      <p:grpSp>
        <p:nvGrpSpPr>
          <p:cNvPr id="256" name="Grupo"/>
          <p:cNvGrpSpPr/>
          <p:nvPr/>
        </p:nvGrpSpPr>
        <p:grpSpPr>
          <a:xfrm>
            <a:off x="660950" y="587079"/>
            <a:ext cx="20328624" cy="4398289"/>
            <a:chOff x="0" y="0"/>
            <a:chExt cx="20328622" cy="4398287"/>
          </a:xfrm>
        </p:grpSpPr>
        <p:sp>
          <p:nvSpPr>
            <p:cNvPr id="245" name="Talento 1 y 3…"/>
            <p:cNvSpPr txBox="1"/>
            <p:nvPr/>
          </p:nvSpPr>
          <p:spPr>
            <a:xfrm>
              <a:off x="0" y="0"/>
              <a:ext cx="4269414" cy="19020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/>
            <a:p>
              <a:pPr defTabSz="485335">
                <a:defRPr b="1" sz="31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Talento 1 y 3 </a:t>
              </a:r>
            </a:p>
            <a:p>
              <a:pPr defTabSz="485335">
                <a:defRPr b="1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Deportistas y Entrenadores</a:t>
              </a:r>
            </a:p>
          </p:txBody>
        </p:sp>
        <p:sp>
          <p:nvSpPr>
            <p:cNvPr id="246" name="Talento 2…"/>
            <p:cNvSpPr txBox="1"/>
            <p:nvPr/>
          </p:nvSpPr>
          <p:spPr>
            <a:xfrm>
              <a:off x="116211" y="2680880"/>
              <a:ext cx="4036991" cy="171740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/>
            <a:p>
              <a:pPr defTabSz="485335">
                <a:defRPr b="1" sz="31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Talento 2 </a:t>
              </a:r>
            </a:p>
            <a:p>
              <a:pPr defTabSz="485335">
                <a:defRPr b="1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(Personal Técnico, Operativo y Grupo Multidisciplinario)</a:t>
              </a:r>
            </a:p>
          </p:txBody>
        </p:sp>
        <p:sp>
          <p:nvSpPr>
            <p:cNvPr id="247" name="NO"/>
            <p:cNvSpPr txBox="1"/>
            <p:nvPr/>
          </p:nvSpPr>
          <p:spPr>
            <a:xfrm>
              <a:off x="19631212" y="1747234"/>
              <a:ext cx="697411" cy="76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>
              <a:lvl1pPr defTabSz="485335">
                <a:defRPr b="1" sz="3100"/>
              </a:lvl1pPr>
            </a:lstStyle>
            <a:p>
              <a:pPr/>
              <a:r>
                <a:t>NO</a:t>
              </a:r>
            </a:p>
          </p:txBody>
        </p:sp>
        <p:pic>
          <p:nvPicPr>
            <p:cNvPr id="248" name="Línea Línea" descr="Línea Línea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532482" y="2052082"/>
              <a:ext cx="14116483" cy="101601"/>
            </a:xfrm>
            <a:prstGeom prst="rect">
              <a:avLst/>
            </a:prstGeom>
            <a:effectLst/>
          </p:spPr>
        </p:pic>
        <p:pic>
          <p:nvPicPr>
            <p:cNvPr id="250" name="Línea Línea" descr="Línea Línea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5400000">
              <a:off x="3968830" y="2185470"/>
              <a:ext cx="3174206" cy="101601"/>
            </a:xfrm>
            <a:prstGeom prst="rect">
              <a:avLst/>
            </a:prstGeom>
            <a:effectLst/>
          </p:spPr>
        </p:pic>
        <p:pic>
          <p:nvPicPr>
            <p:cNvPr id="252" name="Línea Línea" descr="Línea Línea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05678" y="523486"/>
              <a:ext cx="1401673" cy="457904"/>
            </a:xfrm>
            <a:prstGeom prst="rect">
              <a:avLst/>
            </a:prstGeom>
            <a:effectLst/>
          </p:spPr>
        </p:pic>
        <p:pic>
          <p:nvPicPr>
            <p:cNvPr id="254" name="Línea Línea" descr="Línea Línea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05678" y="3564985"/>
              <a:ext cx="1401673" cy="457905"/>
            </a:xfrm>
            <a:prstGeom prst="rect">
              <a:avLst/>
            </a:prstGeom>
            <a:effectLst/>
          </p:spPr>
        </p:pic>
      </p:grpSp>
      <p:grpSp>
        <p:nvGrpSpPr>
          <p:cNvPr id="265" name="Grupo"/>
          <p:cNvGrpSpPr/>
          <p:nvPr/>
        </p:nvGrpSpPr>
        <p:grpSpPr>
          <a:xfrm>
            <a:off x="15482129" y="3112374"/>
            <a:ext cx="6284270" cy="6584689"/>
            <a:chOff x="-50799" y="0"/>
            <a:chExt cx="6284269" cy="6584687"/>
          </a:xfrm>
        </p:grpSpPr>
        <p:sp>
          <p:nvSpPr>
            <p:cNvPr id="257" name="Resultados Positivos"/>
            <p:cNvSpPr/>
            <p:nvPr/>
          </p:nvSpPr>
          <p:spPr>
            <a:xfrm>
              <a:off x="3982408" y="-1"/>
              <a:ext cx="2251062" cy="253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63500" cap="flat">
              <a:solidFill>
                <a:srgbClr val="929292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noAutofit/>
            </a:bodyPr>
            <a:lstStyle>
              <a:lvl1pPr defTabSz="485335">
                <a:defRPr b="1" sz="2400">
                  <a:solidFill>
                    <a:schemeClr val="accent5">
                      <a:lumOff val="-29866"/>
                    </a:schemeClr>
                  </a:solidFill>
                  <a:latin typeface="Avenir Next Condensed Regular"/>
                  <a:ea typeface="Avenir Next Condensed Regular"/>
                  <a:cs typeface="Avenir Next Condensed Regular"/>
                  <a:sym typeface="Avenir Next Condensed Regular"/>
                </a:defRPr>
              </a:lvl1pPr>
            </a:lstStyle>
            <a:p>
              <a:pPr/>
              <a:r>
                <a:t>Resultados Positivos</a:t>
              </a:r>
            </a:p>
          </p:txBody>
        </p:sp>
        <p:sp>
          <p:nvSpPr>
            <p:cNvPr id="258" name="SI"/>
            <p:cNvSpPr txBox="1"/>
            <p:nvPr/>
          </p:nvSpPr>
          <p:spPr>
            <a:xfrm>
              <a:off x="4759233" y="2731071"/>
              <a:ext cx="697411" cy="555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2203" tIns="42203" rIns="42203" bIns="42203" numCol="1" anchor="ctr">
              <a:spAutoFit/>
            </a:bodyPr>
            <a:lstStyle>
              <a:lvl1pPr defTabSz="485335">
                <a:defRPr b="1" sz="3100">
                  <a:solidFill>
                    <a:schemeClr val="accent5">
                      <a:lumOff val="-29866"/>
                    </a:schemeClr>
                  </a:solidFill>
                </a:defRPr>
              </a:lvl1pPr>
            </a:lstStyle>
            <a:p>
              <a:pPr/>
              <a:r>
                <a:t>SI</a:t>
              </a:r>
            </a:p>
          </p:txBody>
        </p:sp>
        <p:pic>
          <p:nvPicPr>
            <p:cNvPr id="259" name="Línea Línea" descr="Línea Línea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40662" y="1039690"/>
              <a:ext cx="2517630" cy="457905"/>
            </a:xfrm>
            <a:prstGeom prst="rect">
              <a:avLst/>
            </a:prstGeom>
            <a:effectLst/>
          </p:spPr>
        </p:pic>
        <p:pic>
          <p:nvPicPr>
            <p:cNvPr id="261" name="Línea Línea" descr="Línea Línea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5400000">
              <a:off x="3520510" y="4813290"/>
              <a:ext cx="3174207" cy="101601"/>
            </a:xfrm>
            <a:prstGeom prst="rect">
              <a:avLst/>
            </a:prstGeom>
            <a:effectLst/>
          </p:spPr>
        </p:pic>
        <p:pic>
          <p:nvPicPr>
            <p:cNvPr id="263" name="Línea Línea" descr="Línea Línea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0800000">
              <a:off x="-50800" y="6126784"/>
              <a:ext cx="5211176" cy="4579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4"/>
      <p:bldP build="whole" bldLvl="1" animBg="1" rev="0" advAuto="0" spid="220" grpId="1"/>
      <p:bldP build="whole" bldLvl="1" animBg="1" rev="0" advAuto="0" spid="265" grpId="6"/>
      <p:bldP build="whole" bldLvl="1" animBg="1" rev="0" advAuto="0" spid="231" grpId="3"/>
      <p:bldP build="whole" bldLvl="1" animBg="1" rev="0" advAuto="0" spid="244" grpId="5"/>
      <p:bldP build="whole" bldLvl="1" animBg="1" rev="0" advAuto="0" spid="256" grpId="7"/>
      <p:bldP build="whole" bldLvl="1" animBg="1" rev="0" advAuto="0" spid="22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-6350"/>
            <a:ext cx="24536923" cy="1380201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Deportistas entrenadores y personal de apoyo que ingresan en el Programa de reapertura del CNAR"/>
          <p:cNvSpPr txBox="1"/>
          <p:nvPr/>
        </p:nvSpPr>
        <p:spPr>
          <a:xfrm>
            <a:off x="1483246" y="624623"/>
            <a:ext cx="22203402" cy="174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52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Deportistas entrenadores y personal de apoyo que ingresan en el Programa de reapertura del CNAR</a:t>
            </a:r>
          </a:p>
        </p:txBody>
      </p:sp>
      <p:graphicFrame>
        <p:nvGraphicFramePr>
          <p:cNvPr id="269" name="Tabla"/>
          <p:cNvGraphicFramePr/>
          <p:nvPr/>
        </p:nvGraphicFramePr>
        <p:xfrm>
          <a:off x="3634564" y="3444644"/>
          <a:ext cx="16962995" cy="628787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75646"/>
                <a:gridCol w="5222655"/>
                <a:gridCol w="3287079"/>
                <a:gridCol w="3588911"/>
                <a:gridCol w="3188702"/>
              </a:tblGrid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No.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Disciplina</a:t>
                      </a:r>
                    </a:p>
                  </a:txBody>
                  <a:tcPr marL="63500" marR="63500" marT="0" marB="0" anchor="ctr" anchorCtr="0" horzOverflow="overflow">
                    <a:lnT w="0"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Hombre</a:t>
                      </a:r>
                    </a:p>
                  </a:txBody>
                  <a:tcPr marL="63500" marR="63500" marT="0" marB="0" anchor="ctr" anchorCtr="0" horzOverflow="overflow">
                    <a:lnT w="0"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Mujer</a:t>
                      </a:r>
                    </a:p>
                  </a:txBody>
                  <a:tcPr marL="63500" marR="63500" marT="0" marB="0" anchor="ctr" anchorCtr="0" horzOverflow="overflow">
                    <a:lnT w="0"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Total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Atletismo</a:t>
                      </a:r>
                    </a:p>
                  </a:txBody>
                  <a:tcPr marL="63500" marR="63500" marT="0" marB="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Boxeo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21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9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30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Clavados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19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27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Gimnasia Rítmica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11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11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Para Taekwondo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Pentatlón Moderno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Taekwondo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9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Tiro con Arco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9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Grupo Multidisciplinario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21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13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34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10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Personal de Apoyo</a:t>
                      </a:r>
                    </a:p>
                  </a:txBody>
                  <a:tcPr marL="63500" marR="63500" marT="0" marB="0" anchor="ctr" anchorCtr="0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11</a:t>
                      </a:r>
                    </a:p>
                  </a:txBody>
                  <a:tcPr marL="63500" marR="63500" marT="0" marB="0" anchor="ctr" anchorCtr="0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Light"/>
                          <a:ea typeface="Damascus Light"/>
                          <a:cs typeface="Damascus Light"/>
                          <a:sym typeface="Damascus Light"/>
                        </a:rPr>
                        <a:t>17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23989">
                <a:tc gridSpan="2"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Total general</a:t>
                      </a:r>
                    </a:p>
                  </a:txBody>
                  <a:tcPr marL="63500" marR="63500" marT="0" marB="0" anchor="ctr" anchorCtr="0" horzOverflow="overflow">
                    <a:lnL w="0"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97</a:t>
                      </a:r>
                    </a:p>
                  </a:txBody>
                  <a:tcPr marL="63500" marR="63500" marT="0" marB="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55</a:t>
                      </a:r>
                    </a:p>
                  </a:txBody>
                  <a:tcPr marL="63500" marR="63500" marT="0" marB="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3200">
                          <a:latin typeface="Damascus Bold"/>
                          <a:ea typeface="Damascus Bold"/>
                          <a:cs typeface="Damascus Bold"/>
                          <a:sym typeface="Damascus Bold"/>
                        </a:rPr>
                        <a:t>152</a:t>
                      </a:r>
                    </a:p>
                  </a:txBody>
                  <a:tcPr marL="63500" marR="63500" marT="0" marB="0" anchor="ctr" anchorCtr="0" horzOverflow="overflow">
                    <a:lnR w="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